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9" r:id="rId2"/>
    <p:sldId id="354" r:id="rId3"/>
    <p:sldId id="395" r:id="rId4"/>
    <p:sldId id="336" r:id="rId5"/>
    <p:sldId id="392" r:id="rId6"/>
    <p:sldId id="448" r:id="rId7"/>
    <p:sldId id="356" r:id="rId8"/>
    <p:sldId id="463" r:id="rId9"/>
    <p:sldId id="462" r:id="rId10"/>
    <p:sldId id="459" r:id="rId11"/>
    <p:sldId id="457" r:id="rId12"/>
    <p:sldId id="458" r:id="rId13"/>
    <p:sldId id="464" r:id="rId14"/>
    <p:sldId id="460" r:id="rId15"/>
    <p:sldId id="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E178D9-7D04-1A16-108C-FEF915050314}" name="Caroline Hoyt" initials="CH" userId="Caroline Hoy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26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 Myers" userId="62129c4e-2758-4f12-961e-c324336075a6" providerId="ADAL" clId="{12E7918A-8481-4B68-9417-4922B8AD7836}"/>
    <pc:docChg chg="undo custSel modSld">
      <pc:chgData name="Lew Myers" userId="62129c4e-2758-4f12-961e-c324336075a6" providerId="ADAL" clId="{12E7918A-8481-4B68-9417-4922B8AD7836}" dt="2025-03-09T19:07:05.629" v="4313" actId="20577"/>
      <pc:docMkLst>
        <pc:docMk/>
      </pc:docMkLst>
      <pc:sldChg chg="modNotesTx">
        <pc:chgData name="Lew Myers" userId="62129c4e-2758-4f12-961e-c324336075a6" providerId="ADAL" clId="{12E7918A-8481-4B68-9417-4922B8AD7836}" dt="2025-03-09T18:37:28.419" v="968" actId="20577"/>
        <pc:sldMkLst>
          <pc:docMk/>
          <pc:sldMk cId="2183061638" sldId="336"/>
        </pc:sldMkLst>
      </pc:sldChg>
      <pc:sldChg chg="modNotesTx">
        <pc:chgData name="Lew Myers" userId="62129c4e-2758-4f12-961e-c324336075a6" providerId="ADAL" clId="{12E7918A-8481-4B68-9417-4922B8AD7836}" dt="2025-03-09T18:45:07.438" v="1932" actId="20577"/>
        <pc:sldMkLst>
          <pc:docMk/>
          <pc:sldMk cId="3855032576" sldId="356"/>
        </pc:sldMkLst>
      </pc:sldChg>
      <pc:sldChg chg="modNotesTx">
        <pc:chgData name="Lew Myers" userId="62129c4e-2758-4f12-961e-c324336075a6" providerId="ADAL" clId="{12E7918A-8481-4B68-9417-4922B8AD7836}" dt="2025-03-09T18:38:13.108" v="1025" actId="20577"/>
        <pc:sldMkLst>
          <pc:docMk/>
          <pc:sldMk cId="3672870252" sldId="392"/>
        </pc:sldMkLst>
      </pc:sldChg>
      <pc:sldChg chg="modNotesTx">
        <pc:chgData name="Lew Myers" userId="62129c4e-2758-4f12-961e-c324336075a6" providerId="ADAL" clId="{12E7918A-8481-4B68-9417-4922B8AD7836}" dt="2025-03-09T18:32:19.933" v="385" actId="20577"/>
        <pc:sldMkLst>
          <pc:docMk/>
          <pc:sldMk cId="874040474" sldId="395"/>
        </pc:sldMkLst>
      </pc:sldChg>
      <pc:sldChg chg="modNotesTx">
        <pc:chgData name="Lew Myers" userId="62129c4e-2758-4f12-961e-c324336075a6" providerId="ADAL" clId="{12E7918A-8481-4B68-9417-4922B8AD7836}" dt="2025-03-09T18:39:05.712" v="1113" actId="20577"/>
        <pc:sldMkLst>
          <pc:docMk/>
          <pc:sldMk cId="3949495868" sldId="448"/>
        </pc:sldMkLst>
      </pc:sldChg>
      <pc:sldChg chg="modNotesTx">
        <pc:chgData name="Lew Myers" userId="62129c4e-2758-4f12-961e-c324336075a6" providerId="ADAL" clId="{12E7918A-8481-4B68-9417-4922B8AD7836}" dt="2025-03-09T18:58:41.383" v="3682" actId="20577"/>
        <pc:sldMkLst>
          <pc:docMk/>
          <pc:sldMk cId="3750297416" sldId="457"/>
        </pc:sldMkLst>
      </pc:sldChg>
      <pc:sldChg chg="modNotesTx">
        <pc:chgData name="Lew Myers" userId="62129c4e-2758-4f12-961e-c324336075a6" providerId="ADAL" clId="{12E7918A-8481-4B68-9417-4922B8AD7836}" dt="2025-03-09T18:59:58.897" v="3705" actId="20577"/>
        <pc:sldMkLst>
          <pc:docMk/>
          <pc:sldMk cId="3782156669" sldId="458"/>
        </pc:sldMkLst>
      </pc:sldChg>
      <pc:sldChg chg="modNotesTx">
        <pc:chgData name="Lew Myers" userId="62129c4e-2758-4f12-961e-c324336075a6" providerId="ADAL" clId="{12E7918A-8481-4B68-9417-4922B8AD7836}" dt="2025-03-09T18:53:08.121" v="2864" actId="20577"/>
        <pc:sldMkLst>
          <pc:docMk/>
          <pc:sldMk cId="3127928222" sldId="459"/>
        </pc:sldMkLst>
      </pc:sldChg>
      <pc:sldChg chg="modNotesTx">
        <pc:chgData name="Lew Myers" userId="62129c4e-2758-4f12-961e-c324336075a6" providerId="ADAL" clId="{12E7918A-8481-4B68-9417-4922B8AD7836}" dt="2025-03-09T18:50:37.532" v="2582" actId="313"/>
        <pc:sldMkLst>
          <pc:docMk/>
          <pc:sldMk cId="4046029666" sldId="462"/>
        </pc:sldMkLst>
      </pc:sldChg>
      <pc:sldChg chg="modNotesTx">
        <pc:chgData name="Lew Myers" userId="62129c4e-2758-4f12-961e-c324336075a6" providerId="ADAL" clId="{12E7918A-8481-4B68-9417-4922B8AD7836}" dt="2025-03-09T18:45:39.781" v="2017" actId="20577"/>
        <pc:sldMkLst>
          <pc:docMk/>
          <pc:sldMk cId="1771414636" sldId="463"/>
        </pc:sldMkLst>
      </pc:sldChg>
      <pc:sldChg chg="modNotesTx">
        <pc:chgData name="Lew Myers" userId="62129c4e-2758-4f12-961e-c324336075a6" providerId="ADAL" clId="{12E7918A-8481-4B68-9417-4922B8AD7836}" dt="2025-03-09T19:07:05.629" v="4313" actId="20577"/>
        <pc:sldMkLst>
          <pc:docMk/>
          <pc:sldMk cId="2122225179" sldId="464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E3A18-D833-8342-B151-F9F35CFD322F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A8282D9C-D3BB-B943-AC09-F91F9A4C680A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dirty="0">
              <a:latin typeface="Arial Nova" panose="020B0504020202020204" pitchFamily="34" charset="0"/>
            </a:rPr>
            <a:t>Reinvest in ABA Value Proposition &amp; Grow Industry for All Sectors </a:t>
          </a:r>
        </a:p>
      </dgm:t>
    </dgm:pt>
    <dgm:pt modelId="{CC93F99D-5649-6348-A57A-CB1CF9C5CFD7}" type="parTrans" cxnId="{215EC881-A159-5842-8CB4-A843C6C5BD98}">
      <dgm:prSet/>
      <dgm:spPr/>
      <dgm:t>
        <a:bodyPr/>
        <a:lstStyle/>
        <a:p>
          <a:endParaRPr lang="en-US"/>
        </a:p>
      </dgm:t>
    </dgm:pt>
    <dgm:pt modelId="{739E0E10-6C7A-C740-A3D7-16EB6E0348DB}" type="sibTrans" cxnId="{215EC881-A159-5842-8CB4-A843C6C5BD98}">
      <dgm:prSet/>
      <dgm:spPr/>
      <dgm:t>
        <a:bodyPr/>
        <a:lstStyle/>
        <a:p>
          <a:endParaRPr lang="en-US"/>
        </a:p>
      </dgm:t>
    </dgm:pt>
    <dgm:pt modelId="{0D5990F8-A8CE-2D4F-B343-6C9E97EAF9F2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dirty="0">
              <a:latin typeface="Arial Nova" panose="020B0504020202020204" pitchFamily="34" charset="0"/>
            </a:rPr>
            <a:t>Attract Partners &amp; Facilitate Commerce</a:t>
          </a:r>
        </a:p>
      </dgm:t>
    </dgm:pt>
    <dgm:pt modelId="{10DC5188-0755-1C49-9003-75D79AF76454}" type="parTrans" cxnId="{25FBA882-B3FD-4B48-86BC-1F591D559301}">
      <dgm:prSet/>
      <dgm:spPr/>
      <dgm:t>
        <a:bodyPr/>
        <a:lstStyle/>
        <a:p>
          <a:endParaRPr lang="en-US"/>
        </a:p>
      </dgm:t>
    </dgm:pt>
    <dgm:pt modelId="{BAD41251-992F-934A-BE49-29E2A0A7637D}" type="sibTrans" cxnId="{25FBA882-B3FD-4B48-86BC-1F591D559301}">
      <dgm:prSet/>
      <dgm:spPr/>
      <dgm:t>
        <a:bodyPr/>
        <a:lstStyle/>
        <a:p>
          <a:endParaRPr lang="en-US"/>
        </a:p>
      </dgm:t>
    </dgm:pt>
    <dgm:pt modelId="{BB23AD4E-0A71-C24E-8F05-F96ABDA1C44B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dirty="0">
              <a:latin typeface="Arial Nova" panose="020B0504020202020204" pitchFamily="34" charset="0"/>
            </a:rPr>
            <a:t>Recruit &amp; Represent Operators</a:t>
          </a:r>
        </a:p>
      </dgm:t>
    </dgm:pt>
    <dgm:pt modelId="{4F9950AE-4BC1-8042-BADC-9A22B5F74C11}" type="parTrans" cxnId="{A1D0F03D-B867-3845-875B-5CB5D156367D}">
      <dgm:prSet/>
      <dgm:spPr/>
      <dgm:t>
        <a:bodyPr/>
        <a:lstStyle/>
        <a:p>
          <a:endParaRPr lang="en-US"/>
        </a:p>
      </dgm:t>
    </dgm:pt>
    <dgm:pt modelId="{71A052CE-41D5-8B45-8009-942F2C97D1DF}" type="sibTrans" cxnId="{A1D0F03D-B867-3845-875B-5CB5D156367D}">
      <dgm:prSet/>
      <dgm:spPr/>
      <dgm:t>
        <a:bodyPr/>
        <a:lstStyle/>
        <a:p>
          <a:endParaRPr lang="en-US"/>
        </a:p>
      </dgm:t>
    </dgm:pt>
    <dgm:pt modelId="{2C962E80-D818-B64D-A3E0-D71313B984EC}" type="pres">
      <dgm:prSet presAssocID="{4A0E3A18-D833-8342-B151-F9F35CFD322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6B4A470-DB97-BC47-AB5B-7A0B5EDB76C3}" type="pres">
      <dgm:prSet presAssocID="{A8282D9C-D3BB-B943-AC09-F91F9A4C680A}" presName="gear1" presStyleLbl="node1" presStyleIdx="0" presStyleCnt="3">
        <dgm:presLayoutVars>
          <dgm:chMax val="1"/>
          <dgm:bulletEnabled val="1"/>
        </dgm:presLayoutVars>
      </dgm:prSet>
      <dgm:spPr/>
    </dgm:pt>
    <dgm:pt modelId="{E5AE8E87-3B0D-4441-870C-85A27E19DEE9}" type="pres">
      <dgm:prSet presAssocID="{A8282D9C-D3BB-B943-AC09-F91F9A4C680A}" presName="gear1srcNode" presStyleLbl="node1" presStyleIdx="0" presStyleCnt="3"/>
      <dgm:spPr/>
    </dgm:pt>
    <dgm:pt modelId="{188618C5-CBC7-BD45-96D2-24CC89AADB05}" type="pres">
      <dgm:prSet presAssocID="{A8282D9C-D3BB-B943-AC09-F91F9A4C680A}" presName="gear1dstNode" presStyleLbl="node1" presStyleIdx="0" presStyleCnt="3"/>
      <dgm:spPr/>
    </dgm:pt>
    <dgm:pt modelId="{E7D12242-349B-C540-B795-F55CB606A294}" type="pres">
      <dgm:prSet presAssocID="{0D5990F8-A8CE-2D4F-B343-6C9E97EAF9F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604F78A-BFFF-8A4D-BDA5-967A35EE2796}" type="pres">
      <dgm:prSet presAssocID="{0D5990F8-A8CE-2D4F-B343-6C9E97EAF9F2}" presName="gear2srcNode" presStyleLbl="node1" presStyleIdx="1" presStyleCnt="3"/>
      <dgm:spPr/>
    </dgm:pt>
    <dgm:pt modelId="{BADF67D5-E8A6-AE47-B885-72AFE7A7543F}" type="pres">
      <dgm:prSet presAssocID="{0D5990F8-A8CE-2D4F-B343-6C9E97EAF9F2}" presName="gear2dstNode" presStyleLbl="node1" presStyleIdx="1" presStyleCnt="3"/>
      <dgm:spPr/>
    </dgm:pt>
    <dgm:pt modelId="{64603ADB-0D4B-2B42-B853-131807C03A60}" type="pres">
      <dgm:prSet presAssocID="{BB23AD4E-0A71-C24E-8F05-F96ABDA1C44B}" presName="gear3" presStyleLbl="node1" presStyleIdx="2" presStyleCnt="3"/>
      <dgm:spPr/>
    </dgm:pt>
    <dgm:pt modelId="{FB4FB0FF-32D0-114B-BBC4-21CE488D8706}" type="pres">
      <dgm:prSet presAssocID="{BB23AD4E-0A71-C24E-8F05-F96ABDA1C44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C6D56D7-F019-224F-BC6E-456A3DE479B9}" type="pres">
      <dgm:prSet presAssocID="{BB23AD4E-0A71-C24E-8F05-F96ABDA1C44B}" presName="gear3srcNode" presStyleLbl="node1" presStyleIdx="2" presStyleCnt="3"/>
      <dgm:spPr/>
    </dgm:pt>
    <dgm:pt modelId="{75F3D246-C415-B74B-B54F-7CB665F3E3AB}" type="pres">
      <dgm:prSet presAssocID="{BB23AD4E-0A71-C24E-8F05-F96ABDA1C44B}" presName="gear3dstNode" presStyleLbl="node1" presStyleIdx="2" presStyleCnt="3"/>
      <dgm:spPr/>
    </dgm:pt>
    <dgm:pt modelId="{8083B808-CADC-B642-8B56-923A3033BAB0}" type="pres">
      <dgm:prSet presAssocID="{739E0E10-6C7A-C740-A3D7-16EB6E0348DB}" presName="connector1" presStyleLbl="sibTrans2D1" presStyleIdx="0" presStyleCnt="3"/>
      <dgm:spPr/>
    </dgm:pt>
    <dgm:pt modelId="{433236D5-37C7-B14A-9ACC-6A8BC30CC3DE}" type="pres">
      <dgm:prSet presAssocID="{BAD41251-992F-934A-BE49-29E2A0A7637D}" presName="connector2" presStyleLbl="sibTrans2D1" presStyleIdx="1" presStyleCnt="3"/>
      <dgm:spPr/>
    </dgm:pt>
    <dgm:pt modelId="{87C8CA70-48A2-C04E-90E6-2348F13941F2}" type="pres">
      <dgm:prSet presAssocID="{71A052CE-41D5-8B45-8009-942F2C97D1DF}" presName="connector3" presStyleLbl="sibTrans2D1" presStyleIdx="2" presStyleCnt="3"/>
      <dgm:spPr/>
    </dgm:pt>
  </dgm:ptLst>
  <dgm:cxnLst>
    <dgm:cxn modelId="{1A4AFD0E-0485-6E4D-AC3D-6B675A20E22D}" type="presOf" srcId="{A8282D9C-D3BB-B943-AC09-F91F9A4C680A}" destId="{188618C5-CBC7-BD45-96D2-24CC89AADB05}" srcOrd="2" destOrd="0" presId="urn:microsoft.com/office/officeart/2005/8/layout/gear1"/>
    <dgm:cxn modelId="{FCCEAE10-CE34-E04D-AEF3-B53B032C8448}" type="presOf" srcId="{739E0E10-6C7A-C740-A3D7-16EB6E0348DB}" destId="{8083B808-CADC-B642-8B56-923A3033BAB0}" srcOrd="0" destOrd="0" presId="urn:microsoft.com/office/officeart/2005/8/layout/gear1"/>
    <dgm:cxn modelId="{1CE4E618-F329-3A49-98F9-A2BF8A3B24AB}" type="presOf" srcId="{0D5990F8-A8CE-2D4F-B343-6C9E97EAF9F2}" destId="{E7D12242-349B-C540-B795-F55CB606A294}" srcOrd="0" destOrd="0" presId="urn:microsoft.com/office/officeart/2005/8/layout/gear1"/>
    <dgm:cxn modelId="{2C0FEB36-33B6-1844-B5D8-89138E350F7A}" type="presOf" srcId="{71A052CE-41D5-8B45-8009-942F2C97D1DF}" destId="{87C8CA70-48A2-C04E-90E6-2348F13941F2}" srcOrd="0" destOrd="0" presId="urn:microsoft.com/office/officeart/2005/8/layout/gear1"/>
    <dgm:cxn modelId="{10B8803C-2886-8244-A16A-9169B57B2CE8}" type="presOf" srcId="{BAD41251-992F-934A-BE49-29E2A0A7637D}" destId="{433236D5-37C7-B14A-9ACC-6A8BC30CC3DE}" srcOrd="0" destOrd="0" presId="urn:microsoft.com/office/officeart/2005/8/layout/gear1"/>
    <dgm:cxn modelId="{A1D0F03D-B867-3845-875B-5CB5D156367D}" srcId="{4A0E3A18-D833-8342-B151-F9F35CFD322F}" destId="{BB23AD4E-0A71-C24E-8F05-F96ABDA1C44B}" srcOrd="2" destOrd="0" parTransId="{4F9950AE-4BC1-8042-BADC-9A22B5F74C11}" sibTransId="{71A052CE-41D5-8B45-8009-942F2C97D1DF}"/>
    <dgm:cxn modelId="{FBD60E41-62E6-6A46-B039-736B7EBE44E8}" type="presOf" srcId="{0D5990F8-A8CE-2D4F-B343-6C9E97EAF9F2}" destId="{BADF67D5-E8A6-AE47-B885-72AFE7A7543F}" srcOrd="2" destOrd="0" presId="urn:microsoft.com/office/officeart/2005/8/layout/gear1"/>
    <dgm:cxn modelId="{A65D3462-66BA-D841-BBC4-68974AF9370C}" type="presOf" srcId="{0D5990F8-A8CE-2D4F-B343-6C9E97EAF9F2}" destId="{0604F78A-BFFF-8A4D-BDA5-967A35EE2796}" srcOrd="1" destOrd="0" presId="urn:microsoft.com/office/officeart/2005/8/layout/gear1"/>
    <dgm:cxn modelId="{B7694668-51AE-8546-AFBD-8530754250FC}" type="presOf" srcId="{A8282D9C-D3BB-B943-AC09-F91F9A4C680A}" destId="{E5AE8E87-3B0D-4441-870C-85A27E19DEE9}" srcOrd="1" destOrd="0" presId="urn:microsoft.com/office/officeart/2005/8/layout/gear1"/>
    <dgm:cxn modelId="{F9B69671-ECDD-4241-B889-C6475FCB57B7}" type="presOf" srcId="{BB23AD4E-0A71-C24E-8F05-F96ABDA1C44B}" destId="{AC6D56D7-F019-224F-BC6E-456A3DE479B9}" srcOrd="2" destOrd="0" presId="urn:microsoft.com/office/officeart/2005/8/layout/gear1"/>
    <dgm:cxn modelId="{6ED32777-D8CC-6945-9A64-A683C13CFA43}" type="presOf" srcId="{BB23AD4E-0A71-C24E-8F05-F96ABDA1C44B}" destId="{FB4FB0FF-32D0-114B-BBC4-21CE488D8706}" srcOrd="1" destOrd="0" presId="urn:microsoft.com/office/officeart/2005/8/layout/gear1"/>
    <dgm:cxn modelId="{215EC881-A159-5842-8CB4-A843C6C5BD98}" srcId="{4A0E3A18-D833-8342-B151-F9F35CFD322F}" destId="{A8282D9C-D3BB-B943-AC09-F91F9A4C680A}" srcOrd="0" destOrd="0" parTransId="{CC93F99D-5649-6348-A57A-CB1CF9C5CFD7}" sibTransId="{739E0E10-6C7A-C740-A3D7-16EB6E0348DB}"/>
    <dgm:cxn modelId="{25FBA882-B3FD-4B48-86BC-1F591D559301}" srcId="{4A0E3A18-D833-8342-B151-F9F35CFD322F}" destId="{0D5990F8-A8CE-2D4F-B343-6C9E97EAF9F2}" srcOrd="1" destOrd="0" parTransId="{10DC5188-0755-1C49-9003-75D79AF76454}" sibTransId="{BAD41251-992F-934A-BE49-29E2A0A7637D}"/>
    <dgm:cxn modelId="{6778A895-FF9C-8346-A0D8-7B0CC7BBAAA8}" type="presOf" srcId="{4A0E3A18-D833-8342-B151-F9F35CFD322F}" destId="{2C962E80-D818-B64D-A3E0-D71313B984EC}" srcOrd="0" destOrd="0" presId="urn:microsoft.com/office/officeart/2005/8/layout/gear1"/>
    <dgm:cxn modelId="{07E6D2AE-D6F5-FD49-95D2-430733855319}" type="presOf" srcId="{A8282D9C-D3BB-B943-AC09-F91F9A4C680A}" destId="{A6B4A470-DB97-BC47-AB5B-7A0B5EDB76C3}" srcOrd="0" destOrd="0" presId="urn:microsoft.com/office/officeart/2005/8/layout/gear1"/>
    <dgm:cxn modelId="{197799E0-1618-8543-A861-33D8EC9E42F3}" type="presOf" srcId="{BB23AD4E-0A71-C24E-8F05-F96ABDA1C44B}" destId="{64603ADB-0D4B-2B42-B853-131807C03A60}" srcOrd="0" destOrd="0" presId="urn:microsoft.com/office/officeart/2005/8/layout/gear1"/>
    <dgm:cxn modelId="{AD5751EE-A0B0-FD44-AC70-8D9B4F3321AE}" type="presOf" srcId="{BB23AD4E-0A71-C24E-8F05-F96ABDA1C44B}" destId="{75F3D246-C415-B74B-B54F-7CB665F3E3AB}" srcOrd="3" destOrd="0" presId="urn:microsoft.com/office/officeart/2005/8/layout/gear1"/>
    <dgm:cxn modelId="{D6EDF6B1-5855-704A-8EFD-B77F2798E9A8}" type="presParOf" srcId="{2C962E80-D818-B64D-A3E0-D71313B984EC}" destId="{A6B4A470-DB97-BC47-AB5B-7A0B5EDB76C3}" srcOrd="0" destOrd="0" presId="urn:microsoft.com/office/officeart/2005/8/layout/gear1"/>
    <dgm:cxn modelId="{05B0B832-0C07-A245-BC05-D7C6EC4EEF53}" type="presParOf" srcId="{2C962E80-D818-B64D-A3E0-D71313B984EC}" destId="{E5AE8E87-3B0D-4441-870C-85A27E19DEE9}" srcOrd="1" destOrd="0" presId="urn:microsoft.com/office/officeart/2005/8/layout/gear1"/>
    <dgm:cxn modelId="{329FD236-3FEE-0048-AC75-C7F6FEED79E5}" type="presParOf" srcId="{2C962E80-D818-B64D-A3E0-D71313B984EC}" destId="{188618C5-CBC7-BD45-96D2-24CC89AADB05}" srcOrd="2" destOrd="0" presId="urn:microsoft.com/office/officeart/2005/8/layout/gear1"/>
    <dgm:cxn modelId="{EC4FC07F-1FD7-914A-88B8-6EDC1EB73445}" type="presParOf" srcId="{2C962E80-D818-B64D-A3E0-D71313B984EC}" destId="{E7D12242-349B-C540-B795-F55CB606A294}" srcOrd="3" destOrd="0" presId="urn:microsoft.com/office/officeart/2005/8/layout/gear1"/>
    <dgm:cxn modelId="{C63B8122-010A-1047-A6DD-F5D96BF84B15}" type="presParOf" srcId="{2C962E80-D818-B64D-A3E0-D71313B984EC}" destId="{0604F78A-BFFF-8A4D-BDA5-967A35EE2796}" srcOrd="4" destOrd="0" presId="urn:microsoft.com/office/officeart/2005/8/layout/gear1"/>
    <dgm:cxn modelId="{8385B96D-57A8-2745-BCB7-40A78378431C}" type="presParOf" srcId="{2C962E80-D818-B64D-A3E0-D71313B984EC}" destId="{BADF67D5-E8A6-AE47-B885-72AFE7A7543F}" srcOrd="5" destOrd="0" presId="urn:microsoft.com/office/officeart/2005/8/layout/gear1"/>
    <dgm:cxn modelId="{F962FC0C-09BC-7747-BB23-CB8385FC6D72}" type="presParOf" srcId="{2C962E80-D818-B64D-A3E0-D71313B984EC}" destId="{64603ADB-0D4B-2B42-B853-131807C03A60}" srcOrd="6" destOrd="0" presId="urn:microsoft.com/office/officeart/2005/8/layout/gear1"/>
    <dgm:cxn modelId="{BDE0669C-FE2A-244C-AA10-811250B92E00}" type="presParOf" srcId="{2C962E80-D818-B64D-A3E0-D71313B984EC}" destId="{FB4FB0FF-32D0-114B-BBC4-21CE488D8706}" srcOrd="7" destOrd="0" presId="urn:microsoft.com/office/officeart/2005/8/layout/gear1"/>
    <dgm:cxn modelId="{432C9ABD-527E-4A4D-A3C1-18946BABC20B}" type="presParOf" srcId="{2C962E80-D818-B64D-A3E0-D71313B984EC}" destId="{AC6D56D7-F019-224F-BC6E-456A3DE479B9}" srcOrd="8" destOrd="0" presId="urn:microsoft.com/office/officeart/2005/8/layout/gear1"/>
    <dgm:cxn modelId="{10BEA0DF-2123-2146-926A-244BBEF42B90}" type="presParOf" srcId="{2C962E80-D818-B64D-A3E0-D71313B984EC}" destId="{75F3D246-C415-B74B-B54F-7CB665F3E3AB}" srcOrd="9" destOrd="0" presId="urn:microsoft.com/office/officeart/2005/8/layout/gear1"/>
    <dgm:cxn modelId="{8ECD42A6-6CE4-0B49-85A9-E00DC9BA4BF6}" type="presParOf" srcId="{2C962E80-D818-B64D-A3E0-D71313B984EC}" destId="{8083B808-CADC-B642-8B56-923A3033BAB0}" srcOrd="10" destOrd="0" presId="urn:microsoft.com/office/officeart/2005/8/layout/gear1"/>
    <dgm:cxn modelId="{3CE3A501-2A0D-144A-AECC-A5AE559A32E4}" type="presParOf" srcId="{2C962E80-D818-B64D-A3E0-D71313B984EC}" destId="{433236D5-37C7-B14A-9ACC-6A8BC30CC3DE}" srcOrd="11" destOrd="0" presId="urn:microsoft.com/office/officeart/2005/8/layout/gear1"/>
    <dgm:cxn modelId="{66ED10D1-E517-1641-B0A4-83CB3A7AE581}" type="presParOf" srcId="{2C962E80-D818-B64D-A3E0-D71313B984EC}" destId="{87C8CA70-48A2-C04E-90E6-2348F13941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C7F660-6275-1A4A-9719-FAC490DF3FA7}" type="doc">
      <dgm:prSet loTypeId="urn:microsoft.com/office/officeart/2005/8/layout/default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C17825E-895B-214E-9B60-A07137B46EED}">
      <dgm:prSet phldrT="[Text]" custT="1"/>
      <dgm:spPr/>
      <dgm:t>
        <a:bodyPr/>
        <a:lstStyle/>
        <a:p>
          <a:r>
            <a:rPr lang="en-US" sz="2800" b="1" dirty="0">
              <a:latin typeface="Arial Nova" panose="020B0504020202020204" pitchFamily="34" charset="0"/>
            </a:rPr>
            <a:t>Direct Lobbying</a:t>
          </a:r>
        </a:p>
      </dgm:t>
    </dgm:pt>
    <dgm:pt modelId="{B86A2290-14D5-6547-8895-1E11579CB963}" type="parTrans" cxnId="{CF9B7E50-2577-B14B-8D47-046AACB5B591}">
      <dgm:prSet/>
      <dgm:spPr/>
      <dgm:t>
        <a:bodyPr/>
        <a:lstStyle/>
        <a:p>
          <a:endParaRPr lang="en-US"/>
        </a:p>
      </dgm:t>
    </dgm:pt>
    <dgm:pt modelId="{5511D941-DD1C-0E49-9D1E-348122A5B1F7}" type="sibTrans" cxnId="{CF9B7E50-2577-B14B-8D47-046AACB5B591}">
      <dgm:prSet/>
      <dgm:spPr/>
      <dgm:t>
        <a:bodyPr/>
        <a:lstStyle/>
        <a:p>
          <a:endParaRPr lang="en-US"/>
        </a:p>
      </dgm:t>
    </dgm:pt>
    <dgm:pt modelId="{B0014B25-B502-3C4D-809D-B6E460AE0986}">
      <dgm:prSet phldrT="[Text]" custT="1"/>
      <dgm:spPr/>
      <dgm:t>
        <a:bodyPr/>
        <a:lstStyle/>
        <a:p>
          <a:r>
            <a:rPr lang="en-US" sz="2800" b="1" dirty="0">
              <a:latin typeface="Arial Nova" panose="020B0504020202020204" pitchFamily="34" charset="0"/>
            </a:rPr>
            <a:t>Coalitions</a:t>
          </a:r>
        </a:p>
      </dgm:t>
    </dgm:pt>
    <dgm:pt modelId="{9F326BEE-D58C-1342-BFD9-A7B0113983F5}" type="parTrans" cxnId="{9D63E830-5B52-6842-9612-16AAEB65D0F1}">
      <dgm:prSet/>
      <dgm:spPr/>
      <dgm:t>
        <a:bodyPr/>
        <a:lstStyle/>
        <a:p>
          <a:endParaRPr lang="en-US"/>
        </a:p>
      </dgm:t>
    </dgm:pt>
    <dgm:pt modelId="{6D78F34E-5E9C-C241-BE5B-EBE4E5231EE9}" type="sibTrans" cxnId="{9D63E830-5B52-6842-9612-16AAEB65D0F1}">
      <dgm:prSet/>
      <dgm:spPr/>
      <dgm:t>
        <a:bodyPr/>
        <a:lstStyle/>
        <a:p>
          <a:endParaRPr lang="en-US"/>
        </a:p>
      </dgm:t>
    </dgm:pt>
    <dgm:pt modelId="{ACC57B66-723E-A84A-B294-D266BCF66904}">
      <dgm:prSet phldrT="[Text]" custT="1"/>
      <dgm:spPr/>
      <dgm:t>
        <a:bodyPr/>
        <a:lstStyle/>
        <a:p>
          <a:r>
            <a:rPr lang="en-US" sz="2800" b="1" dirty="0">
              <a:latin typeface="Arial Nova" panose="020B0504020202020204" pitchFamily="34" charset="0"/>
            </a:rPr>
            <a:t>Public Affairs</a:t>
          </a:r>
        </a:p>
      </dgm:t>
    </dgm:pt>
    <dgm:pt modelId="{4D8651C0-F752-FF49-991D-6F836EC604A6}" type="parTrans" cxnId="{77FFED08-563C-D943-A48F-9E82C5BD7100}">
      <dgm:prSet/>
      <dgm:spPr/>
      <dgm:t>
        <a:bodyPr/>
        <a:lstStyle/>
        <a:p>
          <a:endParaRPr lang="en-US"/>
        </a:p>
      </dgm:t>
    </dgm:pt>
    <dgm:pt modelId="{02069C50-21F1-0546-9F06-A508EF86C3F0}" type="sibTrans" cxnId="{77FFED08-563C-D943-A48F-9E82C5BD7100}">
      <dgm:prSet/>
      <dgm:spPr/>
      <dgm:t>
        <a:bodyPr/>
        <a:lstStyle/>
        <a:p>
          <a:endParaRPr lang="en-US"/>
        </a:p>
      </dgm:t>
    </dgm:pt>
    <dgm:pt modelId="{827A2727-E352-4142-8A86-2474BA7C42C4}">
      <dgm:prSet phldrT="[Text]" custT="1"/>
      <dgm:spPr/>
      <dgm:t>
        <a:bodyPr/>
        <a:lstStyle/>
        <a:p>
          <a:r>
            <a:rPr lang="en-US" sz="2800" b="1" dirty="0">
              <a:latin typeface="Arial Nova" panose="020B0504020202020204" pitchFamily="34" charset="0"/>
            </a:rPr>
            <a:t>Research and Data</a:t>
          </a:r>
        </a:p>
      </dgm:t>
    </dgm:pt>
    <dgm:pt modelId="{606EBFC0-61B8-C94B-AB08-5D0851EBF364}" type="parTrans" cxnId="{29AE61E2-3A59-F44C-9E11-DBC2A82411BC}">
      <dgm:prSet/>
      <dgm:spPr/>
      <dgm:t>
        <a:bodyPr/>
        <a:lstStyle/>
        <a:p>
          <a:endParaRPr lang="en-US"/>
        </a:p>
      </dgm:t>
    </dgm:pt>
    <dgm:pt modelId="{924A7915-19CD-5646-816C-4F932CDC192F}" type="sibTrans" cxnId="{29AE61E2-3A59-F44C-9E11-DBC2A82411BC}">
      <dgm:prSet/>
      <dgm:spPr/>
      <dgm:t>
        <a:bodyPr/>
        <a:lstStyle/>
        <a:p>
          <a:endParaRPr lang="en-US"/>
        </a:p>
      </dgm:t>
    </dgm:pt>
    <dgm:pt modelId="{0D4D08BD-7064-CA4B-89DA-398FEAE88C5A}">
      <dgm:prSet phldrT="[Text]" custT="1"/>
      <dgm:spPr/>
      <dgm:t>
        <a:bodyPr/>
        <a:lstStyle/>
        <a:p>
          <a:r>
            <a:rPr lang="en-US" sz="2800" b="1" dirty="0"/>
            <a:t>Grassroots and </a:t>
          </a:r>
          <a:r>
            <a:rPr lang="en-US" sz="2800" b="1" dirty="0" err="1"/>
            <a:t>Grasstops</a:t>
          </a:r>
          <a:endParaRPr lang="en-US" sz="2800" b="1" dirty="0"/>
        </a:p>
      </dgm:t>
    </dgm:pt>
    <dgm:pt modelId="{8AEBE9B0-4817-C144-A037-F22A1EED253E}" type="parTrans" cxnId="{0B834184-827E-5D40-958E-0D7034B049D0}">
      <dgm:prSet/>
      <dgm:spPr/>
      <dgm:t>
        <a:bodyPr/>
        <a:lstStyle/>
        <a:p>
          <a:endParaRPr lang="en-US"/>
        </a:p>
      </dgm:t>
    </dgm:pt>
    <dgm:pt modelId="{19C37168-E454-C04D-A0A9-B1BA61413083}" type="sibTrans" cxnId="{0B834184-827E-5D40-958E-0D7034B049D0}">
      <dgm:prSet/>
      <dgm:spPr/>
      <dgm:t>
        <a:bodyPr/>
        <a:lstStyle/>
        <a:p>
          <a:endParaRPr lang="en-US"/>
        </a:p>
      </dgm:t>
    </dgm:pt>
    <dgm:pt modelId="{19DBB1A6-BFD7-E04C-971C-4FCCC48BB96F}">
      <dgm:prSet phldrT="[Text]" custT="1"/>
      <dgm:spPr/>
      <dgm:t>
        <a:bodyPr/>
        <a:lstStyle/>
        <a:p>
          <a:r>
            <a:rPr lang="en-US" sz="2800" b="1" dirty="0">
              <a:latin typeface="Arial Nova" panose="020B0504020202020204" pitchFamily="34" charset="0"/>
            </a:rPr>
            <a:t>Regulatory Process Engagement</a:t>
          </a:r>
        </a:p>
      </dgm:t>
    </dgm:pt>
    <dgm:pt modelId="{0632C7E4-C559-3648-A85C-098D003DE3C9}" type="parTrans" cxnId="{23294C8A-13C2-F847-87FE-1B5F0B2C3E93}">
      <dgm:prSet/>
      <dgm:spPr/>
      <dgm:t>
        <a:bodyPr/>
        <a:lstStyle/>
        <a:p>
          <a:endParaRPr lang="en-US"/>
        </a:p>
      </dgm:t>
    </dgm:pt>
    <dgm:pt modelId="{079D9102-7DA7-704E-99B3-C2B81B41ED45}" type="sibTrans" cxnId="{23294C8A-13C2-F847-87FE-1B5F0B2C3E93}">
      <dgm:prSet/>
      <dgm:spPr/>
      <dgm:t>
        <a:bodyPr/>
        <a:lstStyle/>
        <a:p>
          <a:endParaRPr lang="en-US"/>
        </a:p>
      </dgm:t>
    </dgm:pt>
    <dgm:pt modelId="{DD969789-9717-6246-B4AF-4727F419E341}">
      <dgm:prSet phldrT="[Text]" custT="1"/>
      <dgm:spPr/>
      <dgm:t>
        <a:bodyPr/>
        <a:lstStyle/>
        <a:p>
          <a:r>
            <a:rPr lang="en-US" sz="2800" b="1" dirty="0" err="1">
              <a:latin typeface="Arial Nova" panose="020B0504020202020204" pitchFamily="34" charset="0"/>
            </a:rPr>
            <a:t>BusPAC</a:t>
          </a:r>
          <a:endParaRPr lang="en-US" sz="2800" b="1" dirty="0">
            <a:latin typeface="Arial Nova" panose="020B0504020202020204" pitchFamily="34" charset="0"/>
          </a:endParaRPr>
        </a:p>
      </dgm:t>
    </dgm:pt>
    <dgm:pt modelId="{999E3289-B5C5-484D-B607-01A05B9C4F84}" type="parTrans" cxnId="{E62E7D8D-9780-2D47-B2DA-1B007B676C0D}">
      <dgm:prSet/>
      <dgm:spPr/>
      <dgm:t>
        <a:bodyPr/>
        <a:lstStyle/>
        <a:p>
          <a:endParaRPr lang="en-US"/>
        </a:p>
      </dgm:t>
    </dgm:pt>
    <dgm:pt modelId="{D2A61063-07B0-9D4D-B819-15930FBE578C}" type="sibTrans" cxnId="{E62E7D8D-9780-2D47-B2DA-1B007B676C0D}">
      <dgm:prSet/>
      <dgm:spPr/>
      <dgm:t>
        <a:bodyPr/>
        <a:lstStyle/>
        <a:p>
          <a:endParaRPr lang="en-US"/>
        </a:p>
      </dgm:t>
    </dgm:pt>
    <dgm:pt modelId="{247A1E22-E2DE-6E42-B469-D911B30A6487}" type="pres">
      <dgm:prSet presAssocID="{E8C7F660-6275-1A4A-9719-FAC490DF3FA7}" presName="diagram" presStyleCnt="0">
        <dgm:presLayoutVars>
          <dgm:dir/>
          <dgm:resizeHandles val="exact"/>
        </dgm:presLayoutVars>
      </dgm:prSet>
      <dgm:spPr/>
    </dgm:pt>
    <dgm:pt modelId="{A1E20039-8EC6-6D44-A61D-D60BC5E843C0}" type="pres">
      <dgm:prSet presAssocID="{BC17825E-895B-214E-9B60-A07137B46EED}" presName="node" presStyleLbl="node1" presStyleIdx="0" presStyleCnt="7">
        <dgm:presLayoutVars>
          <dgm:bulletEnabled val="1"/>
        </dgm:presLayoutVars>
      </dgm:prSet>
      <dgm:spPr/>
    </dgm:pt>
    <dgm:pt modelId="{572F7B9A-4A02-4E44-ADF2-0A441BC2E2FA}" type="pres">
      <dgm:prSet presAssocID="{5511D941-DD1C-0E49-9D1E-348122A5B1F7}" presName="sibTrans" presStyleCnt="0"/>
      <dgm:spPr/>
    </dgm:pt>
    <dgm:pt modelId="{93C91D7F-96C6-9044-8546-A0141EA010DB}" type="pres">
      <dgm:prSet presAssocID="{19DBB1A6-BFD7-E04C-971C-4FCCC48BB96F}" presName="node" presStyleLbl="node1" presStyleIdx="1" presStyleCnt="7">
        <dgm:presLayoutVars>
          <dgm:bulletEnabled val="1"/>
        </dgm:presLayoutVars>
      </dgm:prSet>
      <dgm:spPr/>
    </dgm:pt>
    <dgm:pt modelId="{FAC4FA0A-0254-464E-89AC-2F7C0A1A3672}" type="pres">
      <dgm:prSet presAssocID="{079D9102-7DA7-704E-99B3-C2B81B41ED45}" presName="sibTrans" presStyleCnt="0"/>
      <dgm:spPr/>
    </dgm:pt>
    <dgm:pt modelId="{0FC203D7-1EFB-4D49-A244-9C92839B9A20}" type="pres">
      <dgm:prSet presAssocID="{0D4D08BD-7064-CA4B-89DA-398FEAE88C5A}" presName="node" presStyleLbl="node1" presStyleIdx="2" presStyleCnt="7">
        <dgm:presLayoutVars>
          <dgm:bulletEnabled val="1"/>
        </dgm:presLayoutVars>
      </dgm:prSet>
      <dgm:spPr/>
    </dgm:pt>
    <dgm:pt modelId="{B36F6679-EBFD-4340-B1EA-1AD4F7A98674}" type="pres">
      <dgm:prSet presAssocID="{19C37168-E454-C04D-A0A9-B1BA61413083}" presName="sibTrans" presStyleCnt="0"/>
      <dgm:spPr/>
    </dgm:pt>
    <dgm:pt modelId="{CCC566C2-9BD7-534D-9BD2-947E26A307C9}" type="pres">
      <dgm:prSet presAssocID="{B0014B25-B502-3C4D-809D-B6E460AE0986}" presName="node" presStyleLbl="node1" presStyleIdx="3" presStyleCnt="7">
        <dgm:presLayoutVars>
          <dgm:bulletEnabled val="1"/>
        </dgm:presLayoutVars>
      </dgm:prSet>
      <dgm:spPr/>
    </dgm:pt>
    <dgm:pt modelId="{14F1BB41-2EFF-0547-B687-495FEE2EC6FA}" type="pres">
      <dgm:prSet presAssocID="{6D78F34E-5E9C-C241-BE5B-EBE4E5231EE9}" presName="sibTrans" presStyleCnt="0"/>
      <dgm:spPr/>
    </dgm:pt>
    <dgm:pt modelId="{1B84AE4D-E9D5-6543-BCA3-02AA5A44FAC6}" type="pres">
      <dgm:prSet presAssocID="{ACC57B66-723E-A84A-B294-D266BCF66904}" presName="node" presStyleLbl="node1" presStyleIdx="4" presStyleCnt="7">
        <dgm:presLayoutVars>
          <dgm:bulletEnabled val="1"/>
        </dgm:presLayoutVars>
      </dgm:prSet>
      <dgm:spPr/>
    </dgm:pt>
    <dgm:pt modelId="{817B0107-9AD6-C545-BD51-A25DB2A40B22}" type="pres">
      <dgm:prSet presAssocID="{02069C50-21F1-0546-9F06-A508EF86C3F0}" presName="sibTrans" presStyleCnt="0"/>
      <dgm:spPr/>
    </dgm:pt>
    <dgm:pt modelId="{FE9557EF-A641-E54C-B0BA-3B71ED4FE00A}" type="pres">
      <dgm:prSet presAssocID="{827A2727-E352-4142-8A86-2474BA7C42C4}" presName="node" presStyleLbl="node1" presStyleIdx="5" presStyleCnt="7">
        <dgm:presLayoutVars>
          <dgm:bulletEnabled val="1"/>
        </dgm:presLayoutVars>
      </dgm:prSet>
      <dgm:spPr/>
    </dgm:pt>
    <dgm:pt modelId="{3F0CC9F3-079B-2B4E-B18F-0231B31CD5FC}" type="pres">
      <dgm:prSet presAssocID="{924A7915-19CD-5646-816C-4F932CDC192F}" presName="sibTrans" presStyleCnt="0"/>
      <dgm:spPr/>
    </dgm:pt>
    <dgm:pt modelId="{D64DAF51-8082-A746-8AB9-46D2A9FB5781}" type="pres">
      <dgm:prSet presAssocID="{DD969789-9717-6246-B4AF-4727F419E341}" presName="node" presStyleLbl="node1" presStyleIdx="6" presStyleCnt="7">
        <dgm:presLayoutVars>
          <dgm:bulletEnabled val="1"/>
        </dgm:presLayoutVars>
      </dgm:prSet>
      <dgm:spPr/>
    </dgm:pt>
  </dgm:ptLst>
  <dgm:cxnLst>
    <dgm:cxn modelId="{77FFED08-563C-D943-A48F-9E82C5BD7100}" srcId="{E8C7F660-6275-1A4A-9719-FAC490DF3FA7}" destId="{ACC57B66-723E-A84A-B294-D266BCF66904}" srcOrd="4" destOrd="0" parTransId="{4D8651C0-F752-FF49-991D-6F836EC604A6}" sibTransId="{02069C50-21F1-0546-9F06-A508EF86C3F0}"/>
    <dgm:cxn modelId="{4BF0701F-AEDF-4141-BB4C-6B4C9BDC9A7D}" type="presOf" srcId="{19DBB1A6-BFD7-E04C-971C-4FCCC48BB96F}" destId="{93C91D7F-96C6-9044-8546-A0141EA010DB}" srcOrd="0" destOrd="0" presId="urn:microsoft.com/office/officeart/2005/8/layout/default"/>
    <dgm:cxn modelId="{2D83582F-1C5F-8B43-B4B2-24046B4C043A}" type="presOf" srcId="{BC17825E-895B-214E-9B60-A07137B46EED}" destId="{A1E20039-8EC6-6D44-A61D-D60BC5E843C0}" srcOrd="0" destOrd="0" presId="urn:microsoft.com/office/officeart/2005/8/layout/default"/>
    <dgm:cxn modelId="{9D63E830-5B52-6842-9612-16AAEB65D0F1}" srcId="{E8C7F660-6275-1A4A-9719-FAC490DF3FA7}" destId="{B0014B25-B502-3C4D-809D-B6E460AE0986}" srcOrd="3" destOrd="0" parTransId="{9F326BEE-D58C-1342-BFD9-A7B0113983F5}" sibTransId="{6D78F34E-5E9C-C241-BE5B-EBE4E5231EE9}"/>
    <dgm:cxn modelId="{E8623431-6BC2-C34A-BFA5-5D6BAA072F0A}" type="presOf" srcId="{B0014B25-B502-3C4D-809D-B6E460AE0986}" destId="{CCC566C2-9BD7-534D-9BD2-947E26A307C9}" srcOrd="0" destOrd="0" presId="urn:microsoft.com/office/officeart/2005/8/layout/default"/>
    <dgm:cxn modelId="{A6EF0A32-86D6-EB43-88D3-6702889E1509}" type="presOf" srcId="{E8C7F660-6275-1A4A-9719-FAC490DF3FA7}" destId="{247A1E22-E2DE-6E42-B469-D911B30A6487}" srcOrd="0" destOrd="0" presId="urn:microsoft.com/office/officeart/2005/8/layout/default"/>
    <dgm:cxn modelId="{535EC263-B454-7145-9450-CB3589BCDBFE}" type="presOf" srcId="{ACC57B66-723E-A84A-B294-D266BCF66904}" destId="{1B84AE4D-E9D5-6543-BCA3-02AA5A44FAC6}" srcOrd="0" destOrd="0" presId="urn:microsoft.com/office/officeart/2005/8/layout/default"/>
    <dgm:cxn modelId="{3AA3AF6F-2A36-FC4E-8EBD-76C7B47A52F3}" type="presOf" srcId="{0D4D08BD-7064-CA4B-89DA-398FEAE88C5A}" destId="{0FC203D7-1EFB-4D49-A244-9C92839B9A20}" srcOrd="0" destOrd="0" presId="urn:microsoft.com/office/officeart/2005/8/layout/default"/>
    <dgm:cxn modelId="{CF9B7E50-2577-B14B-8D47-046AACB5B591}" srcId="{E8C7F660-6275-1A4A-9719-FAC490DF3FA7}" destId="{BC17825E-895B-214E-9B60-A07137B46EED}" srcOrd="0" destOrd="0" parTransId="{B86A2290-14D5-6547-8895-1E11579CB963}" sibTransId="{5511D941-DD1C-0E49-9D1E-348122A5B1F7}"/>
    <dgm:cxn modelId="{0B834184-827E-5D40-958E-0D7034B049D0}" srcId="{E8C7F660-6275-1A4A-9719-FAC490DF3FA7}" destId="{0D4D08BD-7064-CA4B-89DA-398FEAE88C5A}" srcOrd="2" destOrd="0" parTransId="{8AEBE9B0-4817-C144-A037-F22A1EED253E}" sibTransId="{19C37168-E454-C04D-A0A9-B1BA61413083}"/>
    <dgm:cxn modelId="{23294C8A-13C2-F847-87FE-1B5F0B2C3E93}" srcId="{E8C7F660-6275-1A4A-9719-FAC490DF3FA7}" destId="{19DBB1A6-BFD7-E04C-971C-4FCCC48BB96F}" srcOrd="1" destOrd="0" parTransId="{0632C7E4-C559-3648-A85C-098D003DE3C9}" sibTransId="{079D9102-7DA7-704E-99B3-C2B81B41ED45}"/>
    <dgm:cxn modelId="{E62E7D8D-9780-2D47-B2DA-1B007B676C0D}" srcId="{E8C7F660-6275-1A4A-9719-FAC490DF3FA7}" destId="{DD969789-9717-6246-B4AF-4727F419E341}" srcOrd="6" destOrd="0" parTransId="{999E3289-B5C5-484D-B607-01A05B9C4F84}" sibTransId="{D2A61063-07B0-9D4D-B819-15930FBE578C}"/>
    <dgm:cxn modelId="{44A476B2-8B29-EA4C-B976-AD4280A9A80E}" type="presOf" srcId="{DD969789-9717-6246-B4AF-4727F419E341}" destId="{D64DAF51-8082-A746-8AB9-46D2A9FB5781}" srcOrd="0" destOrd="0" presId="urn:microsoft.com/office/officeart/2005/8/layout/default"/>
    <dgm:cxn modelId="{29AE61E2-3A59-F44C-9E11-DBC2A82411BC}" srcId="{E8C7F660-6275-1A4A-9719-FAC490DF3FA7}" destId="{827A2727-E352-4142-8A86-2474BA7C42C4}" srcOrd="5" destOrd="0" parTransId="{606EBFC0-61B8-C94B-AB08-5D0851EBF364}" sibTransId="{924A7915-19CD-5646-816C-4F932CDC192F}"/>
    <dgm:cxn modelId="{F9B28CF0-30B3-4D4C-A44C-6C547595F72C}" type="presOf" srcId="{827A2727-E352-4142-8A86-2474BA7C42C4}" destId="{FE9557EF-A641-E54C-B0BA-3B71ED4FE00A}" srcOrd="0" destOrd="0" presId="urn:microsoft.com/office/officeart/2005/8/layout/default"/>
    <dgm:cxn modelId="{1471B2FA-AA4B-A846-818B-0D6EE52B5049}" type="presParOf" srcId="{247A1E22-E2DE-6E42-B469-D911B30A6487}" destId="{A1E20039-8EC6-6D44-A61D-D60BC5E843C0}" srcOrd="0" destOrd="0" presId="urn:microsoft.com/office/officeart/2005/8/layout/default"/>
    <dgm:cxn modelId="{B833A182-6A89-BD45-90DB-DE905E73AB86}" type="presParOf" srcId="{247A1E22-E2DE-6E42-B469-D911B30A6487}" destId="{572F7B9A-4A02-4E44-ADF2-0A441BC2E2FA}" srcOrd="1" destOrd="0" presId="urn:microsoft.com/office/officeart/2005/8/layout/default"/>
    <dgm:cxn modelId="{FBF1286E-9DD9-6342-B10D-126DAF322072}" type="presParOf" srcId="{247A1E22-E2DE-6E42-B469-D911B30A6487}" destId="{93C91D7F-96C6-9044-8546-A0141EA010DB}" srcOrd="2" destOrd="0" presId="urn:microsoft.com/office/officeart/2005/8/layout/default"/>
    <dgm:cxn modelId="{635C118E-9CCC-DA49-8AF5-2C04D76E5160}" type="presParOf" srcId="{247A1E22-E2DE-6E42-B469-D911B30A6487}" destId="{FAC4FA0A-0254-464E-89AC-2F7C0A1A3672}" srcOrd="3" destOrd="0" presId="urn:microsoft.com/office/officeart/2005/8/layout/default"/>
    <dgm:cxn modelId="{C99E6B21-6E8E-6A47-94B3-FF4C81B481DC}" type="presParOf" srcId="{247A1E22-E2DE-6E42-B469-D911B30A6487}" destId="{0FC203D7-1EFB-4D49-A244-9C92839B9A20}" srcOrd="4" destOrd="0" presId="urn:microsoft.com/office/officeart/2005/8/layout/default"/>
    <dgm:cxn modelId="{137EB0CD-25D3-B04D-A199-E1AFB16832E4}" type="presParOf" srcId="{247A1E22-E2DE-6E42-B469-D911B30A6487}" destId="{B36F6679-EBFD-4340-B1EA-1AD4F7A98674}" srcOrd="5" destOrd="0" presId="urn:microsoft.com/office/officeart/2005/8/layout/default"/>
    <dgm:cxn modelId="{83593F25-41E3-EF4D-AF7B-EE23EA7A017B}" type="presParOf" srcId="{247A1E22-E2DE-6E42-B469-D911B30A6487}" destId="{CCC566C2-9BD7-534D-9BD2-947E26A307C9}" srcOrd="6" destOrd="0" presId="urn:microsoft.com/office/officeart/2005/8/layout/default"/>
    <dgm:cxn modelId="{1B023D37-DE44-3C4A-BCBB-7CFB88547A24}" type="presParOf" srcId="{247A1E22-E2DE-6E42-B469-D911B30A6487}" destId="{14F1BB41-2EFF-0547-B687-495FEE2EC6FA}" srcOrd="7" destOrd="0" presId="urn:microsoft.com/office/officeart/2005/8/layout/default"/>
    <dgm:cxn modelId="{60F0E539-06BB-8941-A80A-1F4664A4177F}" type="presParOf" srcId="{247A1E22-E2DE-6E42-B469-D911B30A6487}" destId="{1B84AE4D-E9D5-6543-BCA3-02AA5A44FAC6}" srcOrd="8" destOrd="0" presId="urn:microsoft.com/office/officeart/2005/8/layout/default"/>
    <dgm:cxn modelId="{3B774F45-F349-AD42-9FFE-95877158BB45}" type="presParOf" srcId="{247A1E22-E2DE-6E42-B469-D911B30A6487}" destId="{817B0107-9AD6-C545-BD51-A25DB2A40B22}" srcOrd="9" destOrd="0" presId="urn:microsoft.com/office/officeart/2005/8/layout/default"/>
    <dgm:cxn modelId="{C9264726-E0C3-D747-A5E7-3EBF771510DC}" type="presParOf" srcId="{247A1E22-E2DE-6E42-B469-D911B30A6487}" destId="{FE9557EF-A641-E54C-B0BA-3B71ED4FE00A}" srcOrd="10" destOrd="0" presId="urn:microsoft.com/office/officeart/2005/8/layout/default"/>
    <dgm:cxn modelId="{1E6D7941-330F-D443-87D4-B12D83AA6263}" type="presParOf" srcId="{247A1E22-E2DE-6E42-B469-D911B30A6487}" destId="{3F0CC9F3-079B-2B4E-B18F-0231B31CD5FC}" srcOrd="11" destOrd="0" presId="urn:microsoft.com/office/officeart/2005/8/layout/default"/>
    <dgm:cxn modelId="{739B8C12-30A3-AF41-9854-6F969027DBB1}" type="presParOf" srcId="{247A1E22-E2DE-6E42-B469-D911B30A6487}" destId="{D64DAF51-8082-A746-8AB9-46D2A9FB578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89F55-F7DB-4CBE-9246-AC96CAB88EB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C0C15-8E0A-4289-BA6A-A3E10ABB33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baseline="0" dirty="0"/>
            <a:t>Highway Trust Fund long-term solvency that maintains value of motorcoach fuel tax rebate</a:t>
          </a:r>
          <a:endParaRPr lang="en-US" sz="1400" dirty="0"/>
        </a:p>
      </dgm:t>
    </dgm:pt>
    <dgm:pt modelId="{46931A13-65AA-4D36-909A-B9331F44D5DA}" type="parTrans" cxnId="{C3C93FDA-824E-47B0-AFD3-2A367E05BE3B}">
      <dgm:prSet/>
      <dgm:spPr/>
      <dgm:t>
        <a:bodyPr/>
        <a:lstStyle/>
        <a:p>
          <a:endParaRPr lang="en-US" sz="2400"/>
        </a:p>
      </dgm:t>
    </dgm:pt>
    <dgm:pt modelId="{0434E368-60FB-4B40-B774-516FBA6EDAD6}" type="sibTrans" cxnId="{C3C93FDA-824E-47B0-AFD3-2A367E05BE3B}">
      <dgm:prSet/>
      <dgm:spPr/>
      <dgm:t>
        <a:bodyPr/>
        <a:lstStyle/>
        <a:p>
          <a:endParaRPr lang="en-US" sz="2400"/>
        </a:p>
      </dgm:t>
    </dgm:pt>
    <dgm:pt modelId="{93A490D4-566E-4D59-9249-E656D682A0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Expand and improve Intercity Bus Program 5311 (f) to provide bus transportation services for rural communities</a:t>
          </a:r>
        </a:p>
      </dgm:t>
    </dgm:pt>
    <dgm:pt modelId="{8FE7C1D1-B23D-45DD-A550-802C64E8B0A1}" type="parTrans" cxnId="{6734BE45-1D71-439F-ACAA-D3E725FED9FB}">
      <dgm:prSet/>
      <dgm:spPr/>
      <dgm:t>
        <a:bodyPr/>
        <a:lstStyle/>
        <a:p>
          <a:endParaRPr lang="en-US" sz="2400"/>
        </a:p>
      </dgm:t>
    </dgm:pt>
    <dgm:pt modelId="{74A39BA2-8434-472A-8B5C-0B28BBABD95F}" type="sibTrans" cxnId="{6734BE45-1D71-439F-ACAA-D3E725FED9FB}">
      <dgm:prSet/>
      <dgm:spPr/>
      <dgm:t>
        <a:bodyPr/>
        <a:lstStyle/>
        <a:p>
          <a:endParaRPr lang="en-US" sz="2400"/>
        </a:p>
      </dgm:t>
    </dgm:pt>
    <dgm:pt modelId="{7E78CE72-8B28-488F-B150-90348884D3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baseline="0" dirty="0"/>
            <a:t>Maintain minimum insurance liability limits</a:t>
          </a:r>
          <a:endParaRPr lang="en-US" sz="1400" dirty="0"/>
        </a:p>
      </dgm:t>
    </dgm:pt>
    <dgm:pt modelId="{7BA29DB2-F229-4856-B5F7-7D914DE09B24}" type="parTrans" cxnId="{5FEB0FD0-D637-4B26-AE0B-4A128F492706}">
      <dgm:prSet/>
      <dgm:spPr/>
      <dgm:t>
        <a:bodyPr/>
        <a:lstStyle/>
        <a:p>
          <a:endParaRPr lang="en-US" sz="2400"/>
        </a:p>
      </dgm:t>
    </dgm:pt>
    <dgm:pt modelId="{66931F50-01B0-4400-A990-1B67D078C30E}" type="sibTrans" cxnId="{5FEB0FD0-D637-4B26-AE0B-4A128F492706}">
      <dgm:prSet/>
      <dgm:spPr/>
      <dgm:t>
        <a:bodyPr/>
        <a:lstStyle/>
        <a:p>
          <a:endParaRPr lang="en-US" sz="2400"/>
        </a:p>
      </dgm:t>
    </dgm:pt>
    <dgm:pt modelId="{30E6974F-DE0A-473C-8803-0EC99B68D5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Simplify and modernize motorcoach registration and operational processes</a:t>
          </a:r>
        </a:p>
      </dgm:t>
    </dgm:pt>
    <dgm:pt modelId="{21A858EA-925C-4EF8-9C0D-02810457219C}" type="parTrans" cxnId="{D8C54146-6ABA-4A4A-AF2C-85F081E0F51E}">
      <dgm:prSet/>
      <dgm:spPr/>
      <dgm:t>
        <a:bodyPr/>
        <a:lstStyle/>
        <a:p>
          <a:endParaRPr lang="en-US" sz="2400"/>
        </a:p>
      </dgm:t>
    </dgm:pt>
    <dgm:pt modelId="{BF11DF06-27A8-45F6-952B-998DD812A88D}" type="sibTrans" cxnId="{D8C54146-6ABA-4A4A-AF2C-85F081E0F51E}">
      <dgm:prSet/>
      <dgm:spPr/>
      <dgm:t>
        <a:bodyPr/>
        <a:lstStyle/>
        <a:p>
          <a:endParaRPr lang="en-US" sz="2400"/>
        </a:p>
      </dgm:t>
    </dgm:pt>
    <dgm:pt modelId="{5579B4C8-7DB8-477D-9804-15A8192757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baseline="0" dirty="0"/>
            <a:t>Ensure FTA charter bus regulations compliance</a:t>
          </a:r>
          <a:endParaRPr lang="en-US" sz="1400" dirty="0"/>
        </a:p>
      </dgm:t>
    </dgm:pt>
    <dgm:pt modelId="{E0FC0EF1-5984-44EA-9107-36D3BE7BCF3C}" type="parTrans" cxnId="{9771389E-C477-4D26-9B69-FACA49033473}">
      <dgm:prSet/>
      <dgm:spPr/>
      <dgm:t>
        <a:bodyPr/>
        <a:lstStyle/>
        <a:p>
          <a:endParaRPr lang="en-US" sz="2400"/>
        </a:p>
      </dgm:t>
    </dgm:pt>
    <dgm:pt modelId="{42650F60-86A3-43B4-9D2E-A5C52A1AFB23}" type="sibTrans" cxnId="{9771389E-C477-4D26-9B69-FACA49033473}">
      <dgm:prSet/>
      <dgm:spPr/>
      <dgm:t>
        <a:bodyPr/>
        <a:lstStyle/>
        <a:p>
          <a:endParaRPr lang="en-US" sz="2400"/>
        </a:p>
      </dgm:t>
    </dgm:pt>
    <dgm:pt modelId="{39D7F32A-0635-4157-90FF-FBA2A33078C6}" type="pres">
      <dgm:prSet presAssocID="{F4789F55-F7DB-4CBE-9246-AC96CAB88EBA}" presName="root" presStyleCnt="0">
        <dgm:presLayoutVars>
          <dgm:dir/>
          <dgm:resizeHandles val="exact"/>
        </dgm:presLayoutVars>
      </dgm:prSet>
      <dgm:spPr/>
    </dgm:pt>
    <dgm:pt modelId="{9EFAFFFD-0025-49C7-9450-6A911DD8BCD0}" type="pres">
      <dgm:prSet presAssocID="{300C0C15-8E0A-4289-BA6A-A3E10ABB3379}" presName="compNode" presStyleCnt="0"/>
      <dgm:spPr/>
    </dgm:pt>
    <dgm:pt modelId="{EBF5FAC1-20D2-490F-B7DC-FB994A2D8EEE}" type="pres">
      <dgm:prSet presAssocID="{300C0C15-8E0A-4289-BA6A-A3E10ABB3379}" presName="iconRect" presStyleLbl="node1" presStyleIdx="0" presStyleCnt="5" custLinFactNeighborX="17075" custLinFactNeighborY="46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AB6EC8D4-DAD4-41A5-AC2D-0D150281078F}" type="pres">
      <dgm:prSet presAssocID="{300C0C15-8E0A-4289-BA6A-A3E10ABB3379}" presName="spaceRect" presStyleCnt="0"/>
      <dgm:spPr/>
    </dgm:pt>
    <dgm:pt modelId="{188F2A77-80D2-4280-A7BB-5C78D09F25DA}" type="pres">
      <dgm:prSet presAssocID="{300C0C15-8E0A-4289-BA6A-A3E10ABB3379}" presName="textRect" presStyleLbl="revTx" presStyleIdx="0" presStyleCnt="5" custLinFactNeighborX="9779" custLinFactNeighborY="-3715">
        <dgm:presLayoutVars>
          <dgm:chMax val="1"/>
          <dgm:chPref val="1"/>
        </dgm:presLayoutVars>
      </dgm:prSet>
      <dgm:spPr/>
    </dgm:pt>
    <dgm:pt modelId="{0531CCE4-E6B9-4999-A45D-045F9CB5A8C5}" type="pres">
      <dgm:prSet presAssocID="{0434E368-60FB-4B40-B774-516FBA6EDAD6}" presName="sibTrans" presStyleCnt="0"/>
      <dgm:spPr/>
    </dgm:pt>
    <dgm:pt modelId="{E970A28B-E5B0-48C2-ADCA-05A125574821}" type="pres">
      <dgm:prSet presAssocID="{93A490D4-566E-4D59-9249-E656D682A071}" presName="compNode" presStyleCnt="0"/>
      <dgm:spPr/>
    </dgm:pt>
    <dgm:pt modelId="{828636EA-F7A9-4DFB-BD79-412393896557}" type="pres">
      <dgm:prSet presAssocID="{93A490D4-566E-4D59-9249-E656D682A071}" presName="iconRect" presStyleLbl="node1" presStyleIdx="1" presStyleCnt="5" custLinFactX="27283" custLinFactNeighborX="100000" custLinFactNeighborY="931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36E62C4C-5BE1-45D4-8992-2EB66DE1BB37}" type="pres">
      <dgm:prSet presAssocID="{93A490D4-566E-4D59-9249-E656D682A071}" presName="spaceRect" presStyleCnt="0"/>
      <dgm:spPr/>
    </dgm:pt>
    <dgm:pt modelId="{198BB7BB-9065-4FCE-AB0D-480C19644B69}" type="pres">
      <dgm:prSet presAssocID="{93A490D4-566E-4D59-9249-E656D682A071}" presName="textRect" presStyleLbl="revTx" presStyleIdx="1" presStyleCnt="5" custLinFactNeighborX="53785" custLinFactNeighborY="-3715">
        <dgm:presLayoutVars>
          <dgm:chMax val="1"/>
          <dgm:chPref val="1"/>
        </dgm:presLayoutVars>
      </dgm:prSet>
      <dgm:spPr/>
    </dgm:pt>
    <dgm:pt modelId="{0BD6FF29-FF28-4719-8060-9C43ABDFCC2F}" type="pres">
      <dgm:prSet presAssocID="{74A39BA2-8434-472A-8B5C-0B28BBABD95F}" presName="sibTrans" presStyleCnt="0"/>
      <dgm:spPr/>
    </dgm:pt>
    <dgm:pt modelId="{DD961FFE-E214-47B3-AFCA-5CB8CEB50A57}" type="pres">
      <dgm:prSet presAssocID="{7E78CE72-8B28-488F-B150-90348884D369}" presName="compNode" presStyleCnt="0"/>
      <dgm:spPr/>
    </dgm:pt>
    <dgm:pt modelId="{7F0B81E9-F15D-4C8F-9FF1-9157B7129430}" type="pres">
      <dgm:prSet presAssocID="{7E78CE72-8B28-488F-B150-90348884D369}" presName="iconRect" presStyleLbl="node1" presStyleIdx="2" presStyleCnt="5" custLinFactX="17090" custLinFactY="180300" custLinFactNeighborX="100000" custLinFactNeighborY="2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7E570D1-98C2-484C-BBC4-549C60E285C2}" type="pres">
      <dgm:prSet presAssocID="{7E78CE72-8B28-488F-B150-90348884D369}" presName="spaceRect" presStyleCnt="0"/>
      <dgm:spPr/>
    </dgm:pt>
    <dgm:pt modelId="{DDA0D148-5D5B-45F3-8AD3-B7ABD5730B63}" type="pres">
      <dgm:prSet presAssocID="{7E78CE72-8B28-488F-B150-90348884D369}" presName="textRect" presStyleLbl="revTx" presStyleIdx="2" presStyleCnt="5" custLinFactY="100000" custLinFactNeighborX="58215" custLinFactNeighborY="149475">
        <dgm:presLayoutVars>
          <dgm:chMax val="1"/>
          <dgm:chPref val="1"/>
        </dgm:presLayoutVars>
      </dgm:prSet>
      <dgm:spPr/>
    </dgm:pt>
    <dgm:pt modelId="{434AE4CA-AD24-4597-9E3A-950BFEA870EF}" type="pres">
      <dgm:prSet presAssocID="{66931F50-01B0-4400-A990-1B67D078C30E}" presName="sibTrans" presStyleCnt="0"/>
      <dgm:spPr/>
    </dgm:pt>
    <dgm:pt modelId="{023D2DD5-397B-4029-816F-92ABE64B1427}" type="pres">
      <dgm:prSet presAssocID="{30E6974F-DE0A-473C-8803-0EC99B68D502}" presName="compNode" presStyleCnt="0"/>
      <dgm:spPr/>
    </dgm:pt>
    <dgm:pt modelId="{63EF2885-8A93-4F0A-AA0C-B8594E5D6430}" type="pres">
      <dgm:prSet presAssocID="{30E6974F-DE0A-473C-8803-0EC99B68D502}" presName="iconRect" presStyleLbl="node1" presStyleIdx="3" presStyleCnt="5" custLinFactNeighborX="-70633" custLinFactNeighborY="2017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CCE10607-5614-4082-A1B9-AA1FD4EFA955}" type="pres">
      <dgm:prSet presAssocID="{30E6974F-DE0A-473C-8803-0EC99B68D502}" presName="spaceRect" presStyleCnt="0"/>
      <dgm:spPr/>
    </dgm:pt>
    <dgm:pt modelId="{6DA264A1-22B8-4F8B-AFF2-930552D4B44F}" type="pres">
      <dgm:prSet presAssocID="{30E6974F-DE0A-473C-8803-0EC99B68D502}" presName="textRect" presStyleLbl="revTx" presStyleIdx="3" presStyleCnt="5" custLinFactNeighborX="-32885" custLinFactNeighborY="-3715">
        <dgm:presLayoutVars>
          <dgm:chMax val="1"/>
          <dgm:chPref val="1"/>
        </dgm:presLayoutVars>
      </dgm:prSet>
      <dgm:spPr/>
    </dgm:pt>
    <dgm:pt modelId="{37B0BAFE-20EB-4BE6-B3B1-CA2EC665D930}" type="pres">
      <dgm:prSet presAssocID="{BF11DF06-27A8-45F6-952B-998DD812A88D}" presName="sibTrans" presStyleCnt="0"/>
      <dgm:spPr/>
    </dgm:pt>
    <dgm:pt modelId="{711737AF-730C-49E5-81E9-2C5407931E01}" type="pres">
      <dgm:prSet presAssocID="{5579B4C8-7DB8-477D-9804-15A81927571F}" presName="compNode" presStyleCnt="0"/>
      <dgm:spPr/>
    </dgm:pt>
    <dgm:pt modelId="{8C76CD2B-3226-457B-81B3-5CF0C7349492}" type="pres">
      <dgm:prSet presAssocID="{5579B4C8-7DB8-477D-9804-15A81927571F}" presName="iconRect" presStyleLbl="node1" presStyleIdx="4" presStyleCnt="5" custLinFactX="-129074" custLinFactNeighborX="-200000" custLinFactNeighborY="2483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DAC53C2-CD52-4CE1-8C9A-54243DFA437E}" type="pres">
      <dgm:prSet presAssocID="{5579B4C8-7DB8-477D-9804-15A81927571F}" presName="spaceRect" presStyleCnt="0"/>
      <dgm:spPr/>
    </dgm:pt>
    <dgm:pt modelId="{BA319835-4D79-4D3C-8383-B74177C0384B}" type="pres">
      <dgm:prSet presAssocID="{5579B4C8-7DB8-477D-9804-15A81927571F}" presName="textRect" presStyleLbl="revTx" presStyleIdx="4" presStyleCnt="5" custLinFactX="-50179" custLinFactNeighborX="-100000" custLinFactNeighborY="-5702">
        <dgm:presLayoutVars>
          <dgm:chMax val="1"/>
          <dgm:chPref val="1"/>
        </dgm:presLayoutVars>
      </dgm:prSet>
      <dgm:spPr/>
    </dgm:pt>
  </dgm:ptLst>
  <dgm:cxnLst>
    <dgm:cxn modelId="{635E1B0C-F1B2-4D6F-84FB-80BA66313AE5}" type="presOf" srcId="{30E6974F-DE0A-473C-8803-0EC99B68D502}" destId="{6DA264A1-22B8-4F8B-AFF2-930552D4B44F}" srcOrd="0" destOrd="0" presId="urn:microsoft.com/office/officeart/2018/2/layout/IconLabelList"/>
    <dgm:cxn modelId="{713BFA1F-1BA1-42A3-9B98-04DF9AE09BFF}" type="presOf" srcId="{93A490D4-566E-4D59-9249-E656D682A071}" destId="{198BB7BB-9065-4FCE-AB0D-480C19644B69}" srcOrd="0" destOrd="0" presId="urn:microsoft.com/office/officeart/2018/2/layout/IconLabelList"/>
    <dgm:cxn modelId="{6734BE45-1D71-439F-ACAA-D3E725FED9FB}" srcId="{F4789F55-F7DB-4CBE-9246-AC96CAB88EBA}" destId="{93A490D4-566E-4D59-9249-E656D682A071}" srcOrd="1" destOrd="0" parTransId="{8FE7C1D1-B23D-45DD-A550-802C64E8B0A1}" sibTransId="{74A39BA2-8434-472A-8B5C-0B28BBABD95F}"/>
    <dgm:cxn modelId="{D8C54146-6ABA-4A4A-AF2C-85F081E0F51E}" srcId="{F4789F55-F7DB-4CBE-9246-AC96CAB88EBA}" destId="{30E6974F-DE0A-473C-8803-0EC99B68D502}" srcOrd="3" destOrd="0" parTransId="{21A858EA-925C-4EF8-9C0D-02810457219C}" sibTransId="{BF11DF06-27A8-45F6-952B-998DD812A88D}"/>
    <dgm:cxn modelId="{9342E990-8E2C-4628-940B-EAA753ADEB74}" type="presOf" srcId="{5579B4C8-7DB8-477D-9804-15A81927571F}" destId="{BA319835-4D79-4D3C-8383-B74177C0384B}" srcOrd="0" destOrd="0" presId="urn:microsoft.com/office/officeart/2018/2/layout/IconLabelList"/>
    <dgm:cxn modelId="{D866B29D-6DE4-4273-A5C5-FB02150C9A74}" type="presOf" srcId="{7E78CE72-8B28-488F-B150-90348884D369}" destId="{DDA0D148-5D5B-45F3-8AD3-B7ABD5730B63}" srcOrd="0" destOrd="0" presId="urn:microsoft.com/office/officeart/2018/2/layout/IconLabelList"/>
    <dgm:cxn modelId="{9771389E-C477-4D26-9B69-FACA49033473}" srcId="{F4789F55-F7DB-4CBE-9246-AC96CAB88EBA}" destId="{5579B4C8-7DB8-477D-9804-15A81927571F}" srcOrd="4" destOrd="0" parTransId="{E0FC0EF1-5984-44EA-9107-36D3BE7BCF3C}" sibTransId="{42650F60-86A3-43B4-9D2E-A5C52A1AFB23}"/>
    <dgm:cxn modelId="{5FEB0FD0-D637-4B26-AE0B-4A128F492706}" srcId="{F4789F55-F7DB-4CBE-9246-AC96CAB88EBA}" destId="{7E78CE72-8B28-488F-B150-90348884D369}" srcOrd="2" destOrd="0" parTransId="{7BA29DB2-F229-4856-B5F7-7D914DE09B24}" sibTransId="{66931F50-01B0-4400-A990-1B67D078C30E}"/>
    <dgm:cxn modelId="{C3C93FDA-824E-47B0-AFD3-2A367E05BE3B}" srcId="{F4789F55-F7DB-4CBE-9246-AC96CAB88EBA}" destId="{300C0C15-8E0A-4289-BA6A-A3E10ABB3379}" srcOrd="0" destOrd="0" parTransId="{46931A13-65AA-4D36-909A-B9331F44D5DA}" sibTransId="{0434E368-60FB-4B40-B774-516FBA6EDAD6}"/>
    <dgm:cxn modelId="{CA86BFF4-B129-4635-8FD8-72B8EF4DAE1C}" type="presOf" srcId="{300C0C15-8E0A-4289-BA6A-A3E10ABB3379}" destId="{188F2A77-80D2-4280-A7BB-5C78D09F25DA}" srcOrd="0" destOrd="0" presId="urn:microsoft.com/office/officeart/2018/2/layout/IconLabelList"/>
    <dgm:cxn modelId="{C3650DF7-2B59-4EFE-B3A3-39E16423674C}" type="presOf" srcId="{F4789F55-F7DB-4CBE-9246-AC96CAB88EBA}" destId="{39D7F32A-0635-4157-90FF-FBA2A33078C6}" srcOrd="0" destOrd="0" presId="urn:microsoft.com/office/officeart/2018/2/layout/IconLabelList"/>
    <dgm:cxn modelId="{33DEE5AE-B37F-449A-B981-F1AEF6D08DAB}" type="presParOf" srcId="{39D7F32A-0635-4157-90FF-FBA2A33078C6}" destId="{9EFAFFFD-0025-49C7-9450-6A911DD8BCD0}" srcOrd="0" destOrd="0" presId="urn:microsoft.com/office/officeart/2018/2/layout/IconLabelList"/>
    <dgm:cxn modelId="{315E2041-589B-4651-960A-0B3E3A3A4F2A}" type="presParOf" srcId="{9EFAFFFD-0025-49C7-9450-6A911DD8BCD0}" destId="{EBF5FAC1-20D2-490F-B7DC-FB994A2D8EEE}" srcOrd="0" destOrd="0" presId="urn:microsoft.com/office/officeart/2018/2/layout/IconLabelList"/>
    <dgm:cxn modelId="{34A3C5E0-653B-4036-B78C-43F45DCDEBCF}" type="presParOf" srcId="{9EFAFFFD-0025-49C7-9450-6A911DD8BCD0}" destId="{AB6EC8D4-DAD4-41A5-AC2D-0D150281078F}" srcOrd="1" destOrd="0" presId="urn:microsoft.com/office/officeart/2018/2/layout/IconLabelList"/>
    <dgm:cxn modelId="{6AC82B99-D77B-446F-925B-D6EDB2BDE8F5}" type="presParOf" srcId="{9EFAFFFD-0025-49C7-9450-6A911DD8BCD0}" destId="{188F2A77-80D2-4280-A7BB-5C78D09F25DA}" srcOrd="2" destOrd="0" presId="urn:microsoft.com/office/officeart/2018/2/layout/IconLabelList"/>
    <dgm:cxn modelId="{DCAB06D6-42B5-4140-B1F5-99759D2EF605}" type="presParOf" srcId="{39D7F32A-0635-4157-90FF-FBA2A33078C6}" destId="{0531CCE4-E6B9-4999-A45D-045F9CB5A8C5}" srcOrd="1" destOrd="0" presId="urn:microsoft.com/office/officeart/2018/2/layout/IconLabelList"/>
    <dgm:cxn modelId="{1860F308-E6C2-4B7F-8A65-60894068A0E1}" type="presParOf" srcId="{39D7F32A-0635-4157-90FF-FBA2A33078C6}" destId="{E970A28B-E5B0-48C2-ADCA-05A125574821}" srcOrd="2" destOrd="0" presId="urn:microsoft.com/office/officeart/2018/2/layout/IconLabelList"/>
    <dgm:cxn modelId="{38C7796C-BC4D-454B-8241-919F0CB3A981}" type="presParOf" srcId="{E970A28B-E5B0-48C2-ADCA-05A125574821}" destId="{828636EA-F7A9-4DFB-BD79-412393896557}" srcOrd="0" destOrd="0" presId="urn:microsoft.com/office/officeart/2018/2/layout/IconLabelList"/>
    <dgm:cxn modelId="{84F8B3E3-CC48-43F3-BECE-AF486D72F34B}" type="presParOf" srcId="{E970A28B-E5B0-48C2-ADCA-05A125574821}" destId="{36E62C4C-5BE1-45D4-8992-2EB66DE1BB37}" srcOrd="1" destOrd="0" presId="urn:microsoft.com/office/officeart/2018/2/layout/IconLabelList"/>
    <dgm:cxn modelId="{DE712637-37B5-4A4F-95D6-0DF6D9245F8A}" type="presParOf" srcId="{E970A28B-E5B0-48C2-ADCA-05A125574821}" destId="{198BB7BB-9065-4FCE-AB0D-480C19644B69}" srcOrd="2" destOrd="0" presId="urn:microsoft.com/office/officeart/2018/2/layout/IconLabelList"/>
    <dgm:cxn modelId="{C023674F-91DC-4C8A-8AAF-A5871757FEE5}" type="presParOf" srcId="{39D7F32A-0635-4157-90FF-FBA2A33078C6}" destId="{0BD6FF29-FF28-4719-8060-9C43ABDFCC2F}" srcOrd="3" destOrd="0" presId="urn:microsoft.com/office/officeart/2018/2/layout/IconLabelList"/>
    <dgm:cxn modelId="{5B6D6F27-686E-43C4-AE0B-EFF786B40C01}" type="presParOf" srcId="{39D7F32A-0635-4157-90FF-FBA2A33078C6}" destId="{DD961FFE-E214-47B3-AFCA-5CB8CEB50A57}" srcOrd="4" destOrd="0" presId="urn:microsoft.com/office/officeart/2018/2/layout/IconLabelList"/>
    <dgm:cxn modelId="{B584EDC4-1BBC-4A14-BA81-6962FB91B336}" type="presParOf" srcId="{DD961FFE-E214-47B3-AFCA-5CB8CEB50A57}" destId="{7F0B81E9-F15D-4C8F-9FF1-9157B7129430}" srcOrd="0" destOrd="0" presId="urn:microsoft.com/office/officeart/2018/2/layout/IconLabelList"/>
    <dgm:cxn modelId="{5C67A9BB-C3EF-4E21-9125-597BFD4C680D}" type="presParOf" srcId="{DD961FFE-E214-47B3-AFCA-5CB8CEB50A57}" destId="{A7E570D1-98C2-484C-BBC4-549C60E285C2}" srcOrd="1" destOrd="0" presId="urn:microsoft.com/office/officeart/2018/2/layout/IconLabelList"/>
    <dgm:cxn modelId="{6EC6608D-95ED-42BC-AC00-791D795EBB74}" type="presParOf" srcId="{DD961FFE-E214-47B3-AFCA-5CB8CEB50A57}" destId="{DDA0D148-5D5B-45F3-8AD3-B7ABD5730B63}" srcOrd="2" destOrd="0" presId="urn:microsoft.com/office/officeart/2018/2/layout/IconLabelList"/>
    <dgm:cxn modelId="{FADC92CC-24D4-46B8-8344-FD5236757AB1}" type="presParOf" srcId="{39D7F32A-0635-4157-90FF-FBA2A33078C6}" destId="{434AE4CA-AD24-4597-9E3A-950BFEA870EF}" srcOrd="5" destOrd="0" presId="urn:microsoft.com/office/officeart/2018/2/layout/IconLabelList"/>
    <dgm:cxn modelId="{25AB4FB4-C0BF-46E8-89D2-9D2DB4FFCD98}" type="presParOf" srcId="{39D7F32A-0635-4157-90FF-FBA2A33078C6}" destId="{023D2DD5-397B-4029-816F-92ABE64B1427}" srcOrd="6" destOrd="0" presId="urn:microsoft.com/office/officeart/2018/2/layout/IconLabelList"/>
    <dgm:cxn modelId="{A5D45674-096F-43C6-A156-E0306771D446}" type="presParOf" srcId="{023D2DD5-397B-4029-816F-92ABE64B1427}" destId="{63EF2885-8A93-4F0A-AA0C-B8594E5D6430}" srcOrd="0" destOrd="0" presId="urn:microsoft.com/office/officeart/2018/2/layout/IconLabelList"/>
    <dgm:cxn modelId="{1EBF1189-CC8D-4CF6-ADD1-A852F7CEADD0}" type="presParOf" srcId="{023D2DD5-397B-4029-816F-92ABE64B1427}" destId="{CCE10607-5614-4082-A1B9-AA1FD4EFA955}" srcOrd="1" destOrd="0" presId="urn:microsoft.com/office/officeart/2018/2/layout/IconLabelList"/>
    <dgm:cxn modelId="{A88BD217-8A9B-4676-B4EA-5AE1B7395561}" type="presParOf" srcId="{023D2DD5-397B-4029-816F-92ABE64B1427}" destId="{6DA264A1-22B8-4F8B-AFF2-930552D4B44F}" srcOrd="2" destOrd="0" presId="urn:microsoft.com/office/officeart/2018/2/layout/IconLabelList"/>
    <dgm:cxn modelId="{A6078EA6-1CCE-4D8B-A6BC-A394C5C709B3}" type="presParOf" srcId="{39D7F32A-0635-4157-90FF-FBA2A33078C6}" destId="{37B0BAFE-20EB-4BE6-B3B1-CA2EC665D930}" srcOrd="7" destOrd="0" presId="urn:microsoft.com/office/officeart/2018/2/layout/IconLabelList"/>
    <dgm:cxn modelId="{9251A723-70B7-491F-85E5-E11BEA16B04D}" type="presParOf" srcId="{39D7F32A-0635-4157-90FF-FBA2A33078C6}" destId="{711737AF-730C-49E5-81E9-2C5407931E01}" srcOrd="8" destOrd="0" presId="urn:microsoft.com/office/officeart/2018/2/layout/IconLabelList"/>
    <dgm:cxn modelId="{78738ADF-5E8A-46FE-B9C4-8816758A640B}" type="presParOf" srcId="{711737AF-730C-49E5-81E9-2C5407931E01}" destId="{8C76CD2B-3226-457B-81B3-5CF0C7349492}" srcOrd="0" destOrd="0" presId="urn:microsoft.com/office/officeart/2018/2/layout/IconLabelList"/>
    <dgm:cxn modelId="{268C872E-042F-406B-8DD8-778A7752C575}" type="presParOf" srcId="{711737AF-730C-49E5-81E9-2C5407931E01}" destId="{4DAC53C2-CD52-4CE1-8C9A-54243DFA437E}" srcOrd="1" destOrd="0" presId="urn:microsoft.com/office/officeart/2018/2/layout/IconLabelList"/>
    <dgm:cxn modelId="{589A71C1-3BE7-42D1-9B00-6340902DAABD}" type="presParOf" srcId="{711737AF-730C-49E5-81E9-2C5407931E01}" destId="{BA319835-4D79-4D3C-8383-B74177C0384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4A470-DB97-BC47-AB5B-7A0B5EDB76C3}">
      <dsp:nvSpPr>
        <dsp:cNvPr id="0" name=""/>
        <dsp:cNvSpPr/>
      </dsp:nvSpPr>
      <dsp:spPr>
        <a:xfrm>
          <a:off x="3420329" y="2655701"/>
          <a:ext cx="3245857" cy="3245857"/>
        </a:xfrm>
        <a:prstGeom prst="gear9">
          <a:avLst/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ova" panose="020B0504020202020204" pitchFamily="34" charset="0"/>
            </a:rPr>
            <a:t>Reinvest in ABA Value Proposition &amp; Grow Industry for All Sectors </a:t>
          </a:r>
        </a:p>
      </dsp:txBody>
      <dsp:txXfrm>
        <a:off x="4072891" y="3416028"/>
        <a:ext cx="1940733" cy="1668437"/>
      </dsp:txXfrm>
    </dsp:sp>
    <dsp:sp modelId="{E7D12242-349B-C540-B795-F55CB606A294}">
      <dsp:nvSpPr>
        <dsp:cNvPr id="0" name=""/>
        <dsp:cNvSpPr/>
      </dsp:nvSpPr>
      <dsp:spPr>
        <a:xfrm>
          <a:off x="1531830" y="1888498"/>
          <a:ext cx="2360623" cy="2360623"/>
        </a:xfrm>
        <a:prstGeom prst="gear6">
          <a:avLst/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ova" panose="020B0504020202020204" pitchFamily="34" charset="0"/>
            </a:rPr>
            <a:t>Attract Partners &amp; Facilitate Commerce</a:t>
          </a:r>
        </a:p>
      </dsp:txBody>
      <dsp:txXfrm>
        <a:off x="2126124" y="2486384"/>
        <a:ext cx="1172035" cy="1164851"/>
      </dsp:txXfrm>
    </dsp:sp>
    <dsp:sp modelId="{64603ADB-0D4B-2B42-B853-131807C03A60}">
      <dsp:nvSpPr>
        <dsp:cNvPr id="0" name=""/>
        <dsp:cNvSpPr/>
      </dsp:nvSpPr>
      <dsp:spPr>
        <a:xfrm rot="20700000">
          <a:off x="2854020" y="259909"/>
          <a:ext cx="2312929" cy="2312929"/>
        </a:xfrm>
        <a:prstGeom prst="gear6">
          <a:avLst/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ova" panose="020B0504020202020204" pitchFamily="34" charset="0"/>
            </a:rPr>
            <a:t>Recruit &amp; Represent Operators</a:t>
          </a:r>
        </a:p>
      </dsp:txBody>
      <dsp:txXfrm rot="-20700000">
        <a:off x="3361313" y="767202"/>
        <a:ext cx="1298342" cy="1298342"/>
      </dsp:txXfrm>
    </dsp:sp>
    <dsp:sp modelId="{8083B808-CADC-B642-8B56-923A3033BAB0}">
      <dsp:nvSpPr>
        <dsp:cNvPr id="0" name=""/>
        <dsp:cNvSpPr/>
      </dsp:nvSpPr>
      <dsp:spPr>
        <a:xfrm>
          <a:off x="3189920" y="2154923"/>
          <a:ext cx="4154697" cy="4154697"/>
        </a:xfrm>
        <a:prstGeom prst="circularArrow">
          <a:avLst>
            <a:gd name="adj1" fmla="val 4687"/>
            <a:gd name="adj2" fmla="val 299029"/>
            <a:gd name="adj3" fmla="val 2546006"/>
            <a:gd name="adj4" fmla="val 1579842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236D5-37C7-B14A-9ACC-6A8BC30CC3DE}">
      <dsp:nvSpPr>
        <dsp:cNvPr id="0" name=""/>
        <dsp:cNvSpPr/>
      </dsp:nvSpPr>
      <dsp:spPr>
        <a:xfrm>
          <a:off x="1113768" y="1358855"/>
          <a:ext cx="3018647" cy="30186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8CA70-48A2-C04E-90E6-2348F13941F2}">
      <dsp:nvSpPr>
        <dsp:cNvPr id="0" name=""/>
        <dsp:cNvSpPr/>
      </dsp:nvSpPr>
      <dsp:spPr>
        <a:xfrm>
          <a:off x="2319015" y="-254035"/>
          <a:ext cx="3254709" cy="32547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20039-8EC6-6D44-A61D-D60BC5E843C0}">
      <dsp:nvSpPr>
        <dsp:cNvPr id="0" name=""/>
        <dsp:cNvSpPr/>
      </dsp:nvSpPr>
      <dsp:spPr>
        <a:xfrm>
          <a:off x="3489" y="938810"/>
          <a:ext cx="2768437" cy="1661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 Nova" panose="020B0504020202020204" pitchFamily="34" charset="0"/>
            </a:rPr>
            <a:t>Direct Lobbying</a:t>
          </a:r>
        </a:p>
      </dsp:txBody>
      <dsp:txXfrm>
        <a:off x="3489" y="938810"/>
        <a:ext cx="2768437" cy="1661062"/>
      </dsp:txXfrm>
    </dsp:sp>
    <dsp:sp modelId="{93C91D7F-96C6-9044-8546-A0141EA010DB}">
      <dsp:nvSpPr>
        <dsp:cNvPr id="0" name=""/>
        <dsp:cNvSpPr/>
      </dsp:nvSpPr>
      <dsp:spPr>
        <a:xfrm>
          <a:off x="3048771" y="938810"/>
          <a:ext cx="2768437" cy="1661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 Nova" panose="020B0504020202020204" pitchFamily="34" charset="0"/>
            </a:rPr>
            <a:t>Regulatory Process Engagement</a:t>
          </a:r>
        </a:p>
      </dsp:txBody>
      <dsp:txXfrm>
        <a:off x="3048771" y="938810"/>
        <a:ext cx="2768437" cy="1661062"/>
      </dsp:txXfrm>
    </dsp:sp>
    <dsp:sp modelId="{0FC203D7-1EFB-4D49-A244-9C92839B9A20}">
      <dsp:nvSpPr>
        <dsp:cNvPr id="0" name=""/>
        <dsp:cNvSpPr/>
      </dsp:nvSpPr>
      <dsp:spPr>
        <a:xfrm>
          <a:off x="6094052" y="938810"/>
          <a:ext cx="2768437" cy="1661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Grassroots and </a:t>
          </a:r>
          <a:r>
            <a:rPr lang="en-US" sz="2800" b="1" kern="1200" dirty="0" err="1"/>
            <a:t>Grasstops</a:t>
          </a:r>
          <a:endParaRPr lang="en-US" sz="2800" b="1" kern="1200" dirty="0"/>
        </a:p>
      </dsp:txBody>
      <dsp:txXfrm>
        <a:off x="6094052" y="938810"/>
        <a:ext cx="2768437" cy="1661062"/>
      </dsp:txXfrm>
    </dsp:sp>
    <dsp:sp modelId="{CCC566C2-9BD7-534D-9BD2-947E26A307C9}">
      <dsp:nvSpPr>
        <dsp:cNvPr id="0" name=""/>
        <dsp:cNvSpPr/>
      </dsp:nvSpPr>
      <dsp:spPr>
        <a:xfrm>
          <a:off x="9139334" y="938810"/>
          <a:ext cx="2768437" cy="1661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 Nova" panose="020B0504020202020204" pitchFamily="34" charset="0"/>
            </a:rPr>
            <a:t>Coalitions</a:t>
          </a:r>
        </a:p>
      </dsp:txBody>
      <dsp:txXfrm>
        <a:off x="9139334" y="938810"/>
        <a:ext cx="2768437" cy="1661062"/>
      </dsp:txXfrm>
    </dsp:sp>
    <dsp:sp modelId="{1B84AE4D-E9D5-6543-BCA3-02AA5A44FAC6}">
      <dsp:nvSpPr>
        <dsp:cNvPr id="0" name=""/>
        <dsp:cNvSpPr/>
      </dsp:nvSpPr>
      <dsp:spPr>
        <a:xfrm>
          <a:off x="1526130" y="2876716"/>
          <a:ext cx="2768437" cy="1661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 Nova" panose="020B0504020202020204" pitchFamily="34" charset="0"/>
            </a:rPr>
            <a:t>Public Affairs</a:t>
          </a:r>
        </a:p>
      </dsp:txBody>
      <dsp:txXfrm>
        <a:off x="1526130" y="2876716"/>
        <a:ext cx="2768437" cy="1661062"/>
      </dsp:txXfrm>
    </dsp:sp>
    <dsp:sp modelId="{FE9557EF-A641-E54C-B0BA-3B71ED4FE00A}">
      <dsp:nvSpPr>
        <dsp:cNvPr id="0" name=""/>
        <dsp:cNvSpPr/>
      </dsp:nvSpPr>
      <dsp:spPr>
        <a:xfrm>
          <a:off x="4571412" y="2876716"/>
          <a:ext cx="2768437" cy="1661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 Nova" panose="020B0504020202020204" pitchFamily="34" charset="0"/>
            </a:rPr>
            <a:t>Research and Data</a:t>
          </a:r>
        </a:p>
      </dsp:txBody>
      <dsp:txXfrm>
        <a:off x="4571412" y="2876716"/>
        <a:ext cx="2768437" cy="1661062"/>
      </dsp:txXfrm>
    </dsp:sp>
    <dsp:sp modelId="{D64DAF51-8082-A746-8AB9-46D2A9FB5781}">
      <dsp:nvSpPr>
        <dsp:cNvPr id="0" name=""/>
        <dsp:cNvSpPr/>
      </dsp:nvSpPr>
      <dsp:spPr>
        <a:xfrm>
          <a:off x="7616693" y="2876716"/>
          <a:ext cx="2768437" cy="1661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 Nova" panose="020B0504020202020204" pitchFamily="34" charset="0"/>
            </a:rPr>
            <a:t>BusPAC</a:t>
          </a:r>
          <a:endParaRPr lang="en-US" sz="2800" b="1" kern="1200" dirty="0">
            <a:latin typeface="Arial Nova" panose="020B0504020202020204" pitchFamily="34" charset="0"/>
          </a:endParaRPr>
        </a:p>
      </dsp:txBody>
      <dsp:txXfrm>
        <a:off x="7616693" y="2876716"/>
        <a:ext cx="2768437" cy="1661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5FAC1-20D2-490F-B7DC-FB994A2D8EEE}">
      <dsp:nvSpPr>
        <dsp:cNvPr id="0" name=""/>
        <dsp:cNvSpPr/>
      </dsp:nvSpPr>
      <dsp:spPr>
        <a:xfrm>
          <a:off x="1045738" y="370725"/>
          <a:ext cx="677109" cy="677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F2A77-80D2-4280-A7BB-5C78D09F25DA}">
      <dsp:nvSpPr>
        <dsp:cNvPr id="0" name=""/>
        <dsp:cNvSpPr/>
      </dsp:nvSpPr>
      <dsp:spPr>
        <a:xfrm>
          <a:off x="663476" y="1271974"/>
          <a:ext cx="1504687" cy="92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Highway Trust Fund long-term solvency that maintains value of motorcoach fuel tax rebate</a:t>
          </a:r>
          <a:endParaRPr lang="en-US" sz="1400" kern="1200" dirty="0"/>
        </a:p>
      </dsp:txBody>
      <dsp:txXfrm>
        <a:off x="663476" y="1271974"/>
        <a:ext cx="1504687" cy="921621"/>
      </dsp:txXfrm>
    </dsp:sp>
    <dsp:sp modelId="{828636EA-F7A9-4DFB-BD79-412393896557}">
      <dsp:nvSpPr>
        <dsp:cNvPr id="0" name=""/>
        <dsp:cNvSpPr/>
      </dsp:nvSpPr>
      <dsp:spPr>
        <a:xfrm>
          <a:off x="3559975" y="402251"/>
          <a:ext cx="677109" cy="677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BB7BB-9065-4FCE-AB0D-480C19644B69}">
      <dsp:nvSpPr>
        <dsp:cNvPr id="0" name=""/>
        <dsp:cNvSpPr/>
      </dsp:nvSpPr>
      <dsp:spPr>
        <a:xfrm>
          <a:off x="3093637" y="1271974"/>
          <a:ext cx="1504687" cy="92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Expand and improve Intercity Bus Program 5311 (f) to provide bus transportation services for rural communities</a:t>
          </a:r>
        </a:p>
      </dsp:txBody>
      <dsp:txXfrm>
        <a:off x="3093637" y="1271974"/>
        <a:ext cx="1504687" cy="921621"/>
      </dsp:txXfrm>
    </dsp:sp>
    <dsp:sp modelId="{7F0B81E9-F15D-4C8F-9FF1-9157B7129430}">
      <dsp:nvSpPr>
        <dsp:cNvPr id="0" name=""/>
        <dsp:cNvSpPr/>
      </dsp:nvSpPr>
      <dsp:spPr>
        <a:xfrm>
          <a:off x="5258965" y="2914239"/>
          <a:ext cx="677109" cy="677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0D148-5D5B-45F3-8AD3-B7ABD5730B63}">
      <dsp:nvSpPr>
        <dsp:cNvPr id="0" name=""/>
        <dsp:cNvSpPr/>
      </dsp:nvSpPr>
      <dsp:spPr>
        <a:xfrm>
          <a:off x="4928302" y="3605426"/>
          <a:ext cx="1504687" cy="92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Maintain minimum insurance liability limits</a:t>
          </a:r>
          <a:endParaRPr lang="en-US" sz="1400" kern="1200" dirty="0"/>
        </a:p>
      </dsp:txBody>
      <dsp:txXfrm>
        <a:off x="4928302" y="3605426"/>
        <a:ext cx="1504687" cy="921621"/>
      </dsp:txXfrm>
    </dsp:sp>
    <dsp:sp modelId="{63EF2885-8A93-4F0A-AA0C-B8594E5D6430}">
      <dsp:nvSpPr>
        <dsp:cNvPr id="0" name=""/>
        <dsp:cNvSpPr/>
      </dsp:nvSpPr>
      <dsp:spPr>
        <a:xfrm>
          <a:off x="5755882" y="475826"/>
          <a:ext cx="677109" cy="677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264A1-22B8-4F8B-AFF2-930552D4B44F}">
      <dsp:nvSpPr>
        <dsp:cNvPr id="0" name=""/>
        <dsp:cNvSpPr/>
      </dsp:nvSpPr>
      <dsp:spPr>
        <a:xfrm>
          <a:off x="5325539" y="1271974"/>
          <a:ext cx="1504687" cy="92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Simplify and modernize motorcoach registration and operational processes</a:t>
          </a:r>
        </a:p>
      </dsp:txBody>
      <dsp:txXfrm>
        <a:off x="5325539" y="1271974"/>
        <a:ext cx="1504687" cy="921621"/>
      </dsp:txXfrm>
    </dsp:sp>
    <dsp:sp modelId="{8C76CD2B-3226-457B-81B3-5CF0C7349492}">
      <dsp:nvSpPr>
        <dsp:cNvPr id="0" name=""/>
        <dsp:cNvSpPr/>
      </dsp:nvSpPr>
      <dsp:spPr>
        <a:xfrm>
          <a:off x="1353942" y="2772172"/>
          <a:ext cx="677109" cy="6771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19835-4D79-4D3C-8383-B74177C0384B}">
      <dsp:nvSpPr>
        <dsp:cNvPr id="0" name=""/>
        <dsp:cNvSpPr/>
      </dsp:nvSpPr>
      <dsp:spPr>
        <a:xfrm>
          <a:off x="908620" y="3518474"/>
          <a:ext cx="1504687" cy="92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Ensure FTA charter bus regulations compliance</a:t>
          </a:r>
          <a:endParaRPr lang="en-US" sz="1400" kern="1200" dirty="0"/>
        </a:p>
      </dsp:txBody>
      <dsp:txXfrm>
        <a:off x="908620" y="3518474"/>
        <a:ext cx="1504687" cy="921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D169A-03B5-4BBC-BD73-EBD2FB0F739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DD0B0-7FEE-4414-996A-92A78EE51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4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Tariff’s are paused for now, but we still have work to do!</a:t>
            </a:r>
          </a:p>
          <a:p>
            <a:r>
              <a:rPr lang="en-US" dirty="0"/>
              <a:t>We have to keep working and not take our foot off the gas</a:t>
            </a:r>
          </a:p>
          <a:p>
            <a:r>
              <a:rPr lang="en-US" dirty="0"/>
              <a:t>As you can see in this graphic that was derived from the Foundations Economic Impact study of tariffs….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DD0B0-7FEE-4414-996A-92A78EE512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0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Highway Reauthorization is the single Biggest bill that will impact our industry</a:t>
            </a:r>
          </a:p>
          <a:p>
            <a:r>
              <a:rPr lang="en-US" dirty="0"/>
              <a:t>Last week, Fred, Callie &amp; myself were on Capitol Hill to meet with Members of the T&amp;I committee and as you can see in the photo, we attended a reception with Committee members to further discuss our priorities </a:t>
            </a:r>
          </a:p>
          <a:p>
            <a:r>
              <a:rPr lang="en-US" dirty="0"/>
              <a:t>These 5 priorities we have for the committee (and because the font is small, </a:t>
            </a:r>
            <a:r>
              <a:rPr lang="en-US" dirty="0" err="1"/>
              <a:t>im</a:t>
            </a:r>
            <a:r>
              <a:rPr lang="en-US" dirty="0"/>
              <a:t> going to read them out)</a:t>
            </a:r>
          </a:p>
          <a:p>
            <a:r>
              <a:rPr lang="en-US" dirty="0"/>
              <a:t>What I want you to take away from this presentation is that ABA is in the middle of the fight.</a:t>
            </a:r>
          </a:p>
          <a:p>
            <a:r>
              <a:rPr lang="en-US" dirty="0"/>
              <a:t>Coming from Capitol Hill, that’s the only place you can be in order to land your punches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DD0B0-7FEE-4414-996A-92A78EE512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65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1. Engine Idling Restrictions &amp; Penalties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States and local governments limit bus/truck idling, with fines up to thousands of dollars.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CAA allows citizens to sue for idling violations, leading to penalties up to $121,275/day.</a:t>
            </a:r>
          </a:p>
          <a:p>
            <a:r>
              <a:rPr lang="en-US" b="1" dirty="0"/>
              <a:t>2. Public Interest Law Firms &amp; Lawsuits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Groups like the Conservation Law Foundation target transportation companies for anti-idling violations.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Lawsuits aim to push intercity bus companies towards electric vehicles, despite economic and technological challenges.</a:t>
            </a:r>
          </a:p>
          <a:p>
            <a:r>
              <a:rPr lang="en-US" b="1" dirty="0"/>
              <a:t>3. Environmental Benefits of Bus Transportation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Buses help reduce emissions by removing cars from the road.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They have a lower emissions rate per passenger-mile compared to personal vehicles.</a:t>
            </a:r>
          </a:p>
          <a:p>
            <a:r>
              <a:rPr lang="en-US" b="1" dirty="0"/>
              <a:t>4. Existing State/Local Enforcement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Programs like NYC's "bounty hunter" reward individuals for reporting excessive idling.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State and local enforcement mechanisms already address idling violations.</a:t>
            </a:r>
          </a:p>
          <a:p>
            <a:r>
              <a:rPr lang="en-US" b="1" dirty="0"/>
              <a:t>5. Proposed Legislative Solution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ABA working to advance legislation that would protect bus operators from lawsuits over engine idling violations under state-approved plans.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Sustainability report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DD0B0-7FEE-4414-996A-92A78EE512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76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Programs we’re tracking:</a:t>
            </a:r>
          </a:p>
          <a:p>
            <a:r>
              <a:rPr lang="en-US" dirty="0"/>
              <a:t>We have a lot of balls in the air right now as an industry and ABA’s hitting the pavement to continue our advocacy </a:t>
            </a:r>
          </a:p>
          <a:p>
            <a:r>
              <a:rPr lang="en-US" dirty="0"/>
              <a:t>I’m here today and will be in Canada in a few weeks for the Ontario Motorcoach conference </a:t>
            </a:r>
          </a:p>
          <a:p>
            <a:r>
              <a:rPr lang="en-US" dirty="0"/>
              <a:t>Fred &amp; Callie will be in NY for meetings and we’ll also be supporting the UMA fly-in, so we have a lot more work ahead but we’re putting the proper infrastructure in place to succeed no matter what punches come our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DD0B0-7FEE-4414-996A-92A78EE5129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72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DD0B0-7FEE-4414-996A-92A78EE5129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80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76C66-61C5-762D-586B-AEEB187FA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10F8F-F0F5-C36F-C371-C89D46492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475326-1CD1-6710-4E96-4310333AF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10342-D6BF-FA2B-7BED-260CF5C99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2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6C519-D596-7AF3-B2D0-41E79B8D3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A9E6C3-C8D6-F058-BF4A-A245D0798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23A78-2B82-7017-4C28-E1576DEC6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C7B50-6498-82E6-930D-0B0623DCE9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5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60AD9-48E2-6852-B55C-4BB62E4A2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25BE45-79A3-9D78-0C0D-03784EC5E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1C53C-FAC1-11EB-8EF2-5FDA5F70C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CEO; here’s Fred @ Wisconsin booth with John Meier</a:t>
            </a:r>
          </a:p>
          <a:p>
            <a:r>
              <a:rPr lang="en-US" dirty="0"/>
              <a:t>ABA Strategic Plan in one image</a:t>
            </a:r>
          </a:p>
          <a:p>
            <a:r>
              <a:rPr lang="en-US" dirty="0"/>
              <a:t>When we have bus operators, we naturally attract business, which makes Associations stronger</a:t>
            </a:r>
          </a:p>
          <a:p>
            <a:r>
              <a:rPr lang="en-US" dirty="0"/>
              <a:t>We need operators to join us, when you join, we have more partners which allows us to all make more money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C8768-9603-1924-1B3D-3C6211ACF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4804B-0AE9-434D-B0FA-8552E182A2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0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get started; this is an observation of the industry</a:t>
            </a:r>
          </a:p>
          <a:p>
            <a:r>
              <a:rPr lang="en-US" dirty="0"/>
              <a:t>Coming from Capitol Hill, I’ve learned to maximize impact, you have to have collaboration and in this climate of uncertainty, we’re seeing more collab than ever</a:t>
            </a:r>
          </a:p>
          <a:p>
            <a:r>
              <a:rPr lang="en-US" dirty="0"/>
              <a:t>Trade Wars are not good; no one benefits from that tension </a:t>
            </a:r>
          </a:p>
          <a:p>
            <a:r>
              <a:rPr lang="en-US" dirty="0"/>
              <a:t>World Cup, Olympics</a:t>
            </a:r>
          </a:p>
          <a:p>
            <a:r>
              <a:rPr lang="en-US" dirty="0"/>
              <a:t>Perception of travel to the US is declining, which effects all of us</a:t>
            </a:r>
          </a:p>
          <a:p>
            <a:r>
              <a:rPr lang="en-US" dirty="0"/>
              <a:t>Inner travel, train travel- this is an opportunity for buses to be a viable alternative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4804B-0AE9-434D-B0FA-8552E182A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4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37214-E50F-57DE-CE04-0601A6DDE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2AE4D-08BE-AF1C-B31D-05157993C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849A88-0348-BD82-4221-5EFC2A955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purpose of my presentation is government affairs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91C1A-EF0D-0B57-9D46-DF0B6BB00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4804B-0AE9-434D-B0FA-8552E182A2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18DD3-F246-877E-95E3-F73387F0E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A01E9-1C11-D415-4B45-FF83D030E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30B27-47CC-16B0-46F8-E33E784D9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What has the Team been working on?</a:t>
            </a:r>
          </a:p>
          <a:p>
            <a:r>
              <a:rPr lang="en-US" baseline="0" dirty="0"/>
              <a:t>Focused approach on how we can help our Members</a:t>
            </a:r>
          </a:p>
          <a:p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36DF-CDFF-31E9-7418-FF32A7685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F2022-86FF-4E36-82B9-1679E1935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04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Advocacy Tool box</a:t>
            </a:r>
          </a:p>
          <a:p>
            <a:r>
              <a:rPr lang="en-US" dirty="0"/>
              <a:t>As a golfer, these would be the clubs in our bag</a:t>
            </a:r>
          </a:p>
          <a:p>
            <a:r>
              <a:rPr lang="en-US" dirty="0"/>
              <a:t>Research &amp; Data would be the driver- When it comes to shaping policy, good data is essential </a:t>
            </a:r>
          </a:p>
          <a:p>
            <a:r>
              <a:rPr lang="en-US" dirty="0"/>
              <a:t>I view Direct Lobbying as the putter, which accounts for 60% of a round of golf</a:t>
            </a:r>
          </a:p>
          <a:p>
            <a:r>
              <a:rPr lang="en-US" dirty="0"/>
              <a:t>We are strengthening our congressional influence, with the ramping up of our </a:t>
            </a:r>
            <a:r>
              <a:rPr lang="en-US" dirty="0" err="1"/>
              <a:t>BusPAC</a:t>
            </a:r>
            <a:endParaRPr lang="en-US" dirty="0"/>
          </a:p>
          <a:p>
            <a:r>
              <a:rPr lang="en-US" dirty="0"/>
              <a:t>In addition to direct lobbying, we need to financially support </a:t>
            </a:r>
            <a:r>
              <a:rPr lang="en-US" dirty="0" err="1"/>
              <a:t>MoC’s</a:t>
            </a:r>
            <a:r>
              <a:rPr lang="en-US" dirty="0"/>
              <a:t> who have a shared interest in our legislative agenda</a:t>
            </a:r>
          </a:p>
          <a:p>
            <a:r>
              <a:rPr lang="en-US" dirty="0"/>
              <a:t>So Advocacy is when we can put all these tools together and we have a clear strategy for each of these 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DD0B0-7FEE-4414-996A-92A78EE512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14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90F0A-65A6-F2A1-1F9A-D8217431D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0FF933-5A92-0C1B-3824-41336116E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F6137A-56AE-E21C-A30F-1E240C7C6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we’ll into the specifics. These are 4 hot issues we’re tracking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877A1-F75F-426D-167C-F4CEA4CF7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mentioned earlier, in order to maximize impact, we have to have a unified voice and that begins with coordination (as you can see in this picture from MKPL)</a:t>
            </a:r>
          </a:p>
          <a:p>
            <a:r>
              <a:rPr lang="en-US" dirty="0"/>
              <a:t>We are working together, joint messaging </a:t>
            </a:r>
          </a:p>
          <a:p>
            <a:r>
              <a:rPr lang="en-US" dirty="0"/>
              <a:t>When the Trump Administration announced tariffs on March 3</a:t>
            </a:r>
            <a:r>
              <a:rPr lang="en-US" baseline="30000" dirty="0"/>
              <a:t>rd</a:t>
            </a:r>
            <a:r>
              <a:rPr lang="en-US" dirty="0"/>
              <a:t>, ABA had an online tariff resource hub that allowed our members to stay connected, educated and engage their concerns with their local member of congress</a:t>
            </a:r>
          </a:p>
          <a:p>
            <a:r>
              <a:rPr lang="en-US" dirty="0"/>
              <a:t>Lastly, continual engagement with policy makers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DD0B0-7FEE-4414-996A-92A78EE512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6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4361-4A22-926D-CAE6-22ABE3940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D556C-E26A-9CA4-9DFB-2859D98D0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B906-D578-6758-B9FC-B3805676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669-CC21-4D6B-A446-2F2E9A3D904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C9E9-C248-552C-4859-2660052F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80B36-C8E8-26A2-300E-B3D43311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6D3E-7499-4D05-861A-9888FCE95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0A94-B0F1-1587-00E9-D21F7769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6230A-8917-E3E6-CAA3-91CE2E3CF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DE96-49E6-798C-6E0C-34D2A8C4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669-CC21-4D6B-A446-2F2E9A3D904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E0FFE-EF2C-D1B0-C0B9-04117AA4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7E43C-7269-629D-B154-6D8BE116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6D3E-7499-4D05-861A-9888FCE95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4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FB194-DFC5-BABE-7E02-602F461DF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062BC-E33F-418F-2F03-EE50C6D4F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C9341-624C-D996-476F-08DCE28E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669-CC21-4D6B-A446-2F2E9A3D904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304B9-6FA3-5B2B-4C22-703D00F3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4C972-6CC7-7B8D-2F93-A7CA25DB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6D3E-7499-4D05-861A-9888FCE95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7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6D4D-64B5-6B19-111C-90E699ED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9DD4-CFD6-7BC6-7D50-E6543D9F4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04FC8-25A3-4BB7-FDCD-40CD1770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669-CC21-4D6B-A446-2F2E9A3D904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70E66-BFA2-60EC-F929-7AAC6E57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9F8CF-FF86-8000-6485-5090AA03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6D3E-7499-4D05-861A-9888FCE95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6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D7B5-0549-624F-749F-E85C8307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36FD1-1A43-7FAB-89F0-8D7165513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E90E8-5D27-CE3A-901C-FA03E222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669-CC21-4D6B-A446-2F2E9A3D904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7E1C9-D3B0-CE6E-AECB-5FD4746D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40E15-9D89-CD14-6B62-BC227C3B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6D3E-7499-4D05-861A-9888FCE95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6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7108-49EC-DB42-BDA0-34B7EE02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EDDA-0B31-7734-52F2-058F57B2F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D078C-B566-5477-0B65-1BF49DE7C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AF74B-B5F9-D341-D0F4-44B86D26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669-CC21-4D6B-A446-2F2E9A3D904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E8DF9-135A-5579-04D8-5FE4FFEB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592A1-10A7-D0C4-32F5-A93F3A81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6D3E-7499-4D05-861A-9888FCE95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1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6881-293A-69DC-A7E0-444CA0DA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A7E3C-8EA6-1DC6-03B8-5A6A4EEB4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F4B61-8F63-BAFE-4953-D45DB7632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73348-752D-D48F-A501-738FFE90C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F80E0-5B35-4348-118A-1CFD71715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87747-BE45-D206-045E-89348028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669-CC21-4D6B-A446-2F2E9A3D904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F9A2A-FA73-727D-3963-33EB1A4D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7BC58-D1B0-568D-E3C5-5538E7A2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6D3E-7499-4D05-861A-9888FCE95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D84D-1497-1B45-60EB-A5E2307D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2F582-BB25-AC14-5790-C10B855A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669-CC21-4D6B-A446-2F2E9A3D904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3AA74-BD5F-356E-FE7F-385E7916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1B2F1-3968-5EB3-EE59-C838B2BF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6D3E-7499-4D05-861A-9888FCE95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E4EA9-9ACC-6194-F143-9926CA02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669-CC21-4D6B-A446-2F2E9A3D904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221FD-5E9A-F88E-573D-40B1C516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B7D68-0E77-7ABA-B87C-D35F6735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6D3E-7499-4D05-861A-9888FCE95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1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0EB9-6184-03B8-DA3C-FEEB4D03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0226-A4AF-1CCA-6F28-CB4DE97DB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EB006-4B04-D58B-DC4A-EDD5DBC07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FA15A-2B42-0DDD-8F85-CECCAF9E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669-CC21-4D6B-A446-2F2E9A3D904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A2BCD-F16B-A570-BF22-2B8DC38A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D4939-7C02-B588-D4EA-D5D0BEB8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6D3E-7499-4D05-861A-9888FCE95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5551-740A-B9CC-E6F1-8E8F4685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33788-67B9-A18D-A157-DA7DA46D1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AC88F-261D-90C3-DEDF-6F9D31E75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714CC-6839-2CC1-DF78-829619D3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669-CC21-4D6B-A446-2F2E9A3D904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08EEF-496B-EEBE-4DBB-D0DE2A0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01999-7A19-FB3F-BD80-198A8AC4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6D3E-7499-4D05-861A-9888FCE95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D9EC29-2A8B-1C2F-3D2C-C29FAAEC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8786E-C027-7DD5-A496-62C1F2950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53BA3-836D-1D61-CA09-16FA89CD9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B12669-CC21-4D6B-A446-2F2E9A3D904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887D4-AF55-5FC6-E9F0-AFD57581B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8D7B9-07FD-4984-0E68-4941AF7A3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946D3E-7499-4D05-861A-9888FCE95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2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6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file:////Users/fred/Library/Group%20Containers/UBF8T346G9.ms/WebArchiveCopyPasteTempFiles/com.microsoft.Word/uma-logo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file:////Users/fred/Library/Group%20Containers/UBF8T346G9.ms/WebArchiveCopyPasteTempFiles/com.microsoft.Word/aba-logo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trees and mountains in the background&#10;&#10;Description automatically generated">
            <a:extLst>
              <a:ext uri="{FF2B5EF4-FFF2-40B4-BE49-F238E27FC236}">
                <a16:creationId xmlns:a16="http://schemas.microsoft.com/office/drawing/2014/main" id="{899438DB-883E-F714-3336-C0FF15F562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1"/>
          <p:cNvSpPr/>
          <p:nvPr/>
        </p:nvSpPr>
        <p:spPr>
          <a:xfrm>
            <a:off x="4916904" y="3045322"/>
            <a:ext cx="7157864" cy="23941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lnSpc>
                <a:spcPts val="2956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ABA Advocacy</a:t>
            </a:r>
            <a:endParaRPr lang="en-US" sz="4000" b="1" i="1" dirty="0">
              <a:solidFill>
                <a:schemeClr val="bg1"/>
              </a:solidFill>
              <a:latin typeface="Arial Nova" panose="020F0502020204030204" pitchFamily="34" charset="0"/>
              <a:ea typeface="Palatino" pitchFamily="2" charset="77"/>
              <a:cs typeface="Gautami" panose="020B0502040204020203" pitchFamily="34" charset="0"/>
            </a:endParaRPr>
          </a:p>
          <a:p>
            <a:pPr algn="r">
              <a:lnSpc>
                <a:spcPts val="2956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Lew Myers</a:t>
            </a:r>
          </a:p>
          <a:p>
            <a:pPr algn="r">
              <a:lnSpc>
                <a:spcPts val="2956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Director of Policy, Research &amp; Impact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D93E8D-B961-6A33-3236-4B9B3C8180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4" y="0"/>
            <a:ext cx="12235347" cy="13814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092ACB-26CC-F311-03AF-667663DEB5B9}"/>
              </a:ext>
            </a:extLst>
          </p:cNvPr>
          <p:cNvSpPr txBox="1"/>
          <p:nvPr/>
        </p:nvSpPr>
        <p:spPr>
          <a:xfrm>
            <a:off x="468084" y="2171730"/>
            <a:ext cx="61177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Economic Impact Study </a:t>
            </a:r>
          </a:p>
          <a:p>
            <a:pPr algn="l"/>
            <a:endParaRPr lang="en-US" sz="24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$3.1 billion in lost business sales in 2026 and the 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E</a:t>
            </a:r>
            <a:r>
              <a:rPr lang="en-US" sz="24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limination of 14,460 U.S. jobs.</a:t>
            </a:r>
          </a:p>
          <a:p>
            <a:pPr algn="l"/>
            <a:endParaRPr lang="en-US" sz="240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N</a:t>
            </a:r>
            <a:r>
              <a:rPr lang="en-US" sz="24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 loss of $34.8 million to the U.S. Treasury.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ECEA41-B2D9-B6CA-918B-26A14FC59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855" y="1381408"/>
            <a:ext cx="5627817" cy="53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28E8F-48D0-5E63-7972-9908714C2B50}"/>
              </a:ext>
            </a:extLst>
          </p:cNvPr>
          <p:cNvSpPr txBox="1"/>
          <p:nvPr/>
        </p:nvSpPr>
        <p:spPr>
          <a:xfrm>
            <a:off x="2907237" y="305983"/>
            <a:ext cx="892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Nova" panose="020B0504020202020204" pitchFamily="34" charset="0"/>
              </a:rPr>
              <a:t>Tariffs are paused, for now </a:t>
            </a:r>
          </a:p>
        </p:txBody>
      </p:sp>
    </p:spTree>
    <p:extLst>
      <p:ext uri="{BB962C8B-B14F-4D97-AF65-F5344CB8AC3E}">
        <p14:creationId xmlns:p14="http://schemas.microsoft.com/office/powerpoint/2010/main" val="312792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8B9B36-D3EA-39C8-E786-84538C32DC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4" y="0"/>
            <a:ext cx="12235347" cy="1381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6E43B-F63F-DD97-8AA1-44FA2EA3F752}"/>
              </a:ext>
            </a:extLst>
          </p:cNvPr>
          <p:cNvSpPr txBox="1"/>
          <p:nvPr/>
        </p:nvSpPr>
        <p:spPr>
          <a:xfrm>
            <a:off x="2198814" y="332400"/>
            <a:ext cx="8588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baseline="0">
                <a:solidFill>
                  <a:schemeClr val="bg1"/>
                </a:solidFill>
                <a:latin typeface="Arial Nova" panose="020B0504020202020204" pitchFamily="34" charset="0"/>
              </a:rPr>
              <a:t>Highway Bill Reauthorization</a:t>
            </a:r>
            <a:endParaRPr lang="en-US" sz="32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40D5A2-0404-4589-4451-0CD4EB32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475" y="2352227"/>
            <a:ext cx="5174795" cy="31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18BF4EB7-4BD3-6A08-625C-39CCC7407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648275"/>
              </p:ext>
            </p:extLst>
          </p:nvPr>
        </p:nvGraphicFramePr>
        <p:xfrm>
          <a:off x="-336992" y="1736425"/>
          <a:ext cx="7841377" cy="483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5029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6C1543-1197-6BC8-79C3-903E977360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4" y="0"/>
            <a:ext cx="12235347" cy="1381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4DB059-51C6-DF43-A1F9-9E48BAC55694}"/>
              </a:ext>
            </a:extLst>
          </p:cNvPr>
          <p:cNvSpPr txBox="1"/>
          <p:nvPr/>
        </p:nvSpPr>
        <p:spPr>
          <a:xfrm>
            <a:off x="3233057" y="273413"/>
            <a:ext cx="825137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Nova" panose="020B0504020202020204" pitchFamily="34" charset="0"/>
              </a:rPr>
              <a:t>Emissions and Idling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19ECF-4B8F-9A71-8E06-FE6E7DF21B63}"/>
              </a:ext>
            </a:extLst>
          </p:cNvPr>
          <p:cNvSpPr txBox="1"/>
          <p:nvPr/>
        </p:nvSpPr>
        <p:spPr>
          <a:xfrm>
            <a:off x="501220" y="1886188"/>
            <a:ext cx="685752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Engine Idling Restrictions &amp; Penalties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2. Public Interest Law Firms &amp; Lawsuits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3. Environmental Benefits of Bus Transportation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4. Existing State/Local Enforcement</a:t>
            </a:r>
          </a:p>
          <a:p>
            <a:endParaRPr lang="en-US" sz="2400" b="1" dirty="0"/>
          </a:p>
          <a:p>
            <a:r>
              <a:rPr lang="en-US" sz="2400" b="1" dirty="0"/>
              <a:t>5. Proposed Legislative Solution</a:t>
            </a:r>
          </a:p>
          <a:p>
            <a:endParaRPr lang="en-US" sz="2400" b="1" dirty="0"/>
          </a:p>
          <a:p>
            <a:r>
              <a:rPr lang="en-US" sz="2400" b="1" dirty="0"/>
              <a:t>6. Recent court ruling opens the door for more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050" name="Picture 2" descr="No Bus Idling Turn Off Engine Sign">
            <a:extLst>
              <a:ext uri="{FF2B5EF4-FFF2-40B4-BE49-F238E27FC236}">
                <a16:creationId xmlns:a16="http://schemas.microsoft.com/office/drawing/2014/main" id="{ADBF14B1-1966-462E-B003-27399F740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742" y="1886188"/>
            <a:ext cx="3859718" cy="38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5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06EA9-6C15-1A24-A668-CF9A0BACD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1820F3-0A9C-580A-AEF1-AD2002BE1F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4" y="0"/>
            <a:ext cx="12235347" cy="1381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B37DA-9429-C5E1-15AA-BF0DC5DA5583}"/>
              </a:ext>
            </a:extLst>
          </p:cNvPr>
          <p:cNvSpPr txBox="1"/>
          <p:nvPr/>
        </p:nvSpPr>
        <p:spPr>
          <a:xfrm>
            <a:off x="3233057" y="273413"/>
            <a:ext cx="825137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Nova" panose="020B0504020202020204" pitchFamily="34" charset="0"/>
              </a:rPr>
              <a:t>Government Funding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0D880-1F05-724C-69AC-D3F0CEB0AE3D}"/>
              </a:ext>
            </a:extLst>
          </p:cNvPr>
          <p:cNvSpPr txBox="1"/>
          <p:nvPr/>
        </p:nvSpPr>
        <p:spPr>
          <a:xfrm>
            <a:off x="790583" y="1654822"/>
            <a:ext cx="898788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ova" panose="020B0504020202020204" pitchFamily="34" charset="0"/>
              </a:rPr>
              <a:t>Opportunities and Risks </a:t>
            </a:r>
          </a:p>
          <a:p>
            <a:endParaRPr lang="en-US" sz="2800" b="1" dirty="0">
              <a:latin typeface="Arial Nova" panose="020B05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ial Nova" panose="020B0504020202020204" pitchFamily="34" charset="0"/>
              </a:rPr>
              <a:t>DHS Bus Security Grant Program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ial Nova" panose="020B0504020202020204" pitchFamily="34" charset="0"/>
              </a:rPr>
              <a:t>FTA 5311 (f) program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ial Nova" panose="020B0504020202020204" pitchFamily="34" charset="0"/>
              </a:rPr>
              <a:t>Funding for office of the Assistant Secretary of Commerce for Travel and Tourism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ial Nova" panose="020B0504020202020204" pitchFamily="34" charset="0"/>
              </a:rPr>
              <a:t>Funding for the Electronic System for Travel Authorization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ial Nova" panose="020B0504020202020204" pitchFamily="34" charset="0"/>
              </a:rPr>
              <a:t>Idling language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ial Nova" panose="020B0504020202020204" pitchFamily="34" charset="0"/>
              </a:rPr>
              <a:t>DOGE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2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8A8BF-4E44-2788-5BC9-2B5158BE990D}"/>
              </a:ext>
            </a:extLst>
          </p:cNvPr>
          <p:cNvSpPr txBox="1"/>
          <p:nvPr/>
        </p:nvSpPr>
        <p:spPr>
          <a:xfrm>
            <a:off x="508625" y="1656614"/>
            <a:ext cx="60960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Gotham-Bold"/>
              </a:rPr>
              <a:t> </a:t>
            </a:r>
            <a:r>
              <a:rPr lang="en-US" sz="2800" b="1" i="0" u="none" strike="noStrike" baseline="0" dirty="0">
                <a:latin typeface="Gotham-Bold"/>
              </a:rPr>
              <a:t>About the Foundation</a:t>
            </a:r>
          </a:p>
          <a:p>
            <a:pPr algn="l"/>
            <a:endParaRPr lang="en-US" dirty="0">
              <a:latin typeface="Gotham-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Gotham-Book"/>
              </a:rPr>
              <a:t>The Foundation’s mission is to support the motorcoach travel and tour industry with research and scholarships that benefit the ABA, policymakers, and the public. </a:t>
            </a:r>
          </a:p>
          <a:p>
            <a:pPr algn="l"/>
            <a:endParaRPr lang="en-US" dirty="0">
              <a:latin typeface="Gotham-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Gotham-Book"/>
              </a:rPr>
              <a:t>The ABA Foundation has awarded more than $1 million in financial support to more than 300 scholars.</a:t>
            </a:r>
          </a:p>
          <a:p>
            <a:pPr algn="l"/>
            <a:endParaRPr lang="en-US" dirty="0">
              <a:latin typeface="Gotham-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Gotham-Book"/>
              </a:rPr>
              <a:t>Our</a:t>
            </a:r>
            <a:r>
              <a:rPr lang="en-US" dirty="0">
                <a:latin typeface="Gotham-Book"/>
              </a:rPr>
              <a:t> </a:t>
            </a:r>
            <a:r>
              <a:rPr lang="en-US" b="0" i="0" u="none" strike="noStrike" baseline="0" dirty="0">
                <a:latin typeface="Gotham-Book"/>
              </a:rPr>
              <a:t>scholarship programs help ABA members, and the public earn degrees that support the motorcoach travel and tour industry and promote academic excellence and diversity.</a:t>
            </a:r>
          </a:p>
          <a:p>
            <a:pPr algn="l"/>
            <a:endParaRPr lang="en-US" b="0" i="0" u="none" strike="noStrike" baseline="0" dirty="0">
              <a:latin typeface="Gotham-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Gotham-Book"/>
              </a:rPr>
              <a:t>For more information about the ABA Foundation and its</a:t>
            </a:r>
          </a:p>
          <a:p>
            <a:pPr algn="l"/>
            <a:r>
              <a:rPr lang="en-US" b="0" i="0" u="none" strike="noStrike" baseline="0" dirty="0">
                <a:latin typeface="Gotham-Book"/>
              </a:rPr>
              <a:t>      programs, please visit </a:t>
            </a:r>
            <a:r>
              <a:rPr lang="en-US" b="1" i="0" u="none" strike="noStrike" baseline="0" dirty="0">
                <a:latin typeface="Gotham-Bold"/>
              </a:rPr>
              <a:t>www.buses.org/aba-foundation.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41FCE-1A0D-63F9-412E-D7149EF0E2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4" y="0"/>
            <a:ext cx="12235347" cy="1381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7C6C26-D90C-6415-B6AB-50D9EDEBD90B}"/>
              </a:ext>
            </a:extLst>
          </p:cNvPr>
          <p:cNvSpPr txBox="1"/>
          <p:nvPr/>
        </p:nvSpPr>
        <p:spPr>
          <a:xfrm>
            <a:off x="1834241" y="275205"/>
            <a:ext cx="852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Nova" panose="020B0504020202020204" pitchFamily="34" charset="0"/>
              </a:rPr>
              <a:t>ABA Foundation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D53AF0-B0B9-5DD2-D744-A2018344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507" y="2361062"/>
            <a:ext cx="5383712" cy="35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4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2E7D4-032A-EEE1-5CF2-E4A98943B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trees and mountains in the background&#10;&#10;Description automatically generated">
            <a:extLst>
              <a:ext uri="{FF2B5EF4-FFF2-40B4-BE49-F238E27FC236}">
                <a16:creationId xmlns:a16="http://schemas.microsoft.com/office/drawing/2014/main" id="{E4F70BBA-0C3A-6BBA-672B-E27E55DD50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1">
            <a:extLst>
              <a:ext uri="{FF2B5EF4-FFF2-40B4-BE49-F238E27FC236}">
                <a16:creationId xmlns:a16="http://schemas.microsoft.com/office/drawing/2014/main" id="{751E2F35-2EE3-8AA7-738D-E1B5E86BF1BE}"/>
              </a:ext>
            </a:extLst>
          </p:cNvPr>
          <p:cNvSpPr/>
          <p:nvPr/>
        </p:nvSpPr>
        <p:spPr>
          <a:xfrm>
            <a:off x="3710152" y="3162299"/>
            <a:ext cx="5749158" cy="16409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Thank you</a:t>
            </a:r>
          </a:p>
          <a:p>
            <a:pPr algn="ctr">
              <a:lnSpc>
                <a:spcPts val="2956"/>
              </a:lnSpc>
              <a:buNone/>
            </a:pPr>
            <a:endParaRPr lang="en-US" sz="3600" b="1" i="1" dirty="0">
              <a:solidFill>
                <a:schemeClr val="bg1"/>
              </a:solidFill>
              <a:latin typeface="Arial Nova" panose="020F0502020204030204" pitchFamily="34" charset="0"/>
              <a:ea typeface="Palatino" pitchFamily="2" charset="77"/>
              <a:cs typeface="Gautami" panose="020B0502040204020203" pitchFamily="34" charset="0"/>
            </a:endParaRPr>
          </a:p>
          <a:p>
            <a:pPr algn="ctr">
              <a:lnSpc>
                <a:spcPts val="2956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Lmyers@buses.org</a:t>
            </a:r>
          </a:p>
          <a:p>
            <a:pPr algn="ctr">
              <a:lnSpc>
                <a:spcPts val="2956"/>
              </a:lnSpc>
              <a:buNone/>
            </a:pPr>
            <a:endParaRPr lang="en-US" sz="3600" b="1" i="1" dirty="0">
              <a:solidFill>
                <a:schemeClr val="bg1"/>
              </a:solidFill>
              <a:latin typeface="Arial Nova" panose="020F0502020204030204" pitchFamily="34" charset="0"/>
              <a:ea typeface="Palatino" pitchFamily="2" charset="77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6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51978-F739-DDE6-7984-DD32E113F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88292D-EC2F-B746-2BC9-5E61C87D1D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C6161-0B4E-32D2-EA39-662B59977FEB}"/>
              </a:ext>
            </a:extLst>
          </p:cNvPr>
          <p:cNvSpPr txBox="1"/>
          <p:nvPr/>
        </p:nvSpPr>
        <p:spPr>
          <a:xfrm>
            <a:off x="226800" y="1521653"/>
            <a:ext cx="11183009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ABA Strategic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Industry Observations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Advocacy Toolbox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Policy Agenda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Policy Landscape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ABA Foundation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ue Haas Grotesk Tex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1A111-6C49-82D7-702E-5C50B6D74DC4}"/>
              </a:ext>
            </a:extLst>
          </p:cNvPr>
          <p:cNvSpPr txBox="1"/>
          <p:nvPr/>
        </p:nvSpPr>
        <p:spPr>
          <a:xfrm>
            <a:off x="274927" y="576172"/>
            <a:ext cx="10562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4596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B33CA-0409-F7D9-84EB-B584BAE6A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6E3B6F-0905-D1B8-B0C9-A7126083AB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4" y="-63393"/>
            <a:ext cx="12235347" cy="1381409"/>
          </a:xfrm>
          <a:prstGeom prst="rect">
            <a:avLst/>
          </a:prstGeom>
        </p:spPr>
      </p:pic>
      <p:sp>
        <p:nvSpPr>
          <p:cNvPr id="3" name="Object 1">
            <a:extLst>
              <a:ext uri="{FF2B5EF4-FFF2-40B4-BE49-F238E27FC236}">
                <a16:creationId xmlns:a16="http://schemas.microsoft.com/office/drawing/2014/main" id="{77B1D65E-A382-7CD2-D4C2-7895199AA8CB}"/>
              </a:ext>
            </a:extLst>
          </p:cNvPr>
          <p:cNvSpPr/>
          <p:nvPr/>
        </p:nvSpPr>
        <p:spPr>
          <a:xfrm>
            <a:off x="1989915" y="183775"/>
            <a:ext cx="8431490" cy="9328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New leadership, focused strategy </a:t>
            </a:r>
          </a:p>
          <a:p>
            <a:pPr algn="ctr">
              <a:lnSpc>
                <a:spcPts val="2956"/>
              </a:lnSpc>
              <a:buNone/>
            </a:pPr>
            <a:r>
              <a:rPr lang="en-US" sz="2000" b="1" i="1" dirty="0">
                <a:solidFill>
                  <a:schemeClr val="bg1"/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The bus is at the heart of everything we do 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2353698-3440-A889-9264-5136C8C10E9B}"/>
              </a:ext>
            </a:extLst>
          </p:cNvPr>
          <p:cNvSpPr/>
          <p:nvPr/>
        </p:nvSpPr>
        <p:spPr>
          <a:xfrm>
            <a:off x="344533" y="1848092"/>
            <a:ext cx="1870094" cy="2856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268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 Nova" panose="020B0504020202020204" pitchFamily="34" charset="0"/>
                <a:ea typeface="Montserrat" pitchFamily="34" charset="-122"/>
                <a:cs typeface="Montserrat" pitchFamily="34" charset="-120"/>
              </a:rPr>
              <a:t>2026!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1F2F2456-9A4E-8C0C-224F-90155DC2ECB4}"/>
              </a:ext>
            </a:extLst>
          </p:cNvPr>
          <p:cNvSpPr/>
          <p:nvPr/>
        </p:nvSpPr>
        <p:spPr>
          <a:xfrm>
            <a:off x="4897588" y="1848092"/>
            <a:ext cx="1870094" cy="2856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268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 Nova" panose="020B0504020202020204" pitchFamily="34" charset="0"/>
                <a:ea typeface="Montserrat" pitchFamily="34" charset="-122"/>
                <a:cs typeface="Montserrat" pitchFamily="34" charset="-120"/>
              </a:rPr>
              <a:t>Staffing</a:t>
            </a:r>
            <a:endParaRPr lang="en-US" dirty="0">
              <a:latin typeface="Arial Nova" panose="020B05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BEF4C56-40DF-F7A9-DBDF-CF57F6EBD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463502"/>
              </p:ext>
            </p:extLst>
          </p:nvPr>
        </p:nvGraphicFramePr>
        <p:xfrm>
          <a:off x="4658075" y="956441"/>
          <a:ext cx="7430814" cy="590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Object 1">
            <a:extLst>
              <a:ext uri="{FF2B5EF4-FFF2-40B4-BE49-F238E27FC236}">
                <a16:creationId xmlns:a16="http://schemas.microsoft.com/office/drawing/2014/main" id="{A9AD980D-9F2E-8BD6-F78E-0CAAE6312051}"/>
              </a:ext>
            </a:extLst>
          </p:cNvPr>
          <p:cNvSpPr/>
          <p:nvPr/>
        </p:nvSpPr>
        <p:spPr>
          <a:xfrm>
            <a:off x="9849283" y="1772677"/>
            <a:ext cx="2301998" cy="361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</a:pPr>
            <a:r>
              <a:rPr lang="en-US" sz="2000" b="1" i="1" dirty="0">
                <a:solidFill>
                  <a:schemeClr val="tx2"/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ABA Flywheel</a:t>
            </a:r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C6A412AE-21E1-1201-E12F-262861A4C769}"/>
              </a:ext>
            </a:extLst>
          </p:cNvPr>
          <p:cNvSpPr/>
          <p:nvPr/>
        </p:nvSpPr>
        <p:spPr>
          <a:xfrm>
            <a:off x="664678" y="5721012"/>
            <a:ext cx="4464483" cy="361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</a:pPr>
            <a:r>
              <a:rPr lang="en-US" sz="1600" b="1" i="1" dirty="0">
                <a:solidFill>
                  <a:schemeClr val="tx2"/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New ABA President and CEO Fred Ferguson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59D649-2D86-A6F8-16BF-8C6214D2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47" y="2018794"/>
            <a:ext cx="5368146" cy="35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4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DB587-BF12-63E9-073B-D6D79BACA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28C3BD-7684-E553-7B3A-089483FB77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4" y="0"/>
            <a:ext cx="12235347" cy="1381409"/>
          </a:xfrm>
          <a:prstGeom prst="rect">
            <a:avLst/>
          </a:prstGeom>
        </p:spPr>
      </p:pic>
      <p:sp>
        <p:nvSpPr>
          <p:cNvPr id="3" name="Object 1">
            <a:extLst>
              <a:ext uri="{FF2B5EF4-FFF2-40B4-BE49-F238E27FC236}">
                <a16:creationId xmlns:a16="http://schemas.microsoft.com/office/drawing/2014/main" id="{125200C9-01DB-6F78-40C5-2F85346D6F64}"/>
              </a:ext>
            </a:extLst>
          </p:cNvPr>
          <p:cNvSpPr/>
          <p:nvPr/>
        </p:nvSpPr>
        <p:spPr>
          <a:xfrm>
            <a:off x="2042467" y="466125"/>
            <a:ext cx="8431490" cy="55462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Industry Opportunities </a:t>
            </a:r>
          </a:p>
        </p:txBody>
      </p:sp>
      <p:sp>
        <p:nvSpPr>
          <p:cNvPr id="8" name="Object 1">
            <a:extLst>
              <a:ext uri="{FF2B5EF4-FFF2-40B4-BE49-F238E27FC236}">
                <a16:creationId xmlns:a16="http://schemas.microsoft.com/office/drawing/2014/main" id="{3FA150FA-EFE7-7088-90EF-8C469BCB9D40}"/>
              </a:ext>
            </a:extLst>
          </p:cNvPr>
          <p:cNvSpPr/>
          <p:nvPr/>
        </p:nvSpPr>
        <p:spPr>
          <a:xfrm>
            <a:off x="1931700" y="3439849"/>
            <a:ext cx="2190468" cy="4323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Collaboration</a:t>
            </a:r>
          </a:p>
        </p:txBody>
      </p:sp>
      <p:sp>
        <p:nvSpPr>
          <p:cNvPr id="7" name="Object 1">
            <a:extLst>
              <a:ext uri="{FF2B5EF4-FFF2-40B4-BE49-F238E27FC236}">
                <a16:creationId xmlns:a16="http://schemas.microsoft.com/office/drawing/2014/main" id="{432B5E2D-0E3D-644C-1F7A-AF921E327539}"/>
              </a:ext>
            </a:extLst>
          </p:cNvPr>
          <p:cNvSpPr/>
          <p:nvPr/>
        </p:nvSpPr>
        <p:spPr>
          <a:xfrm>
            <a:off x="7627525" y="6373258"/>
            <a:ext cx="2878337" cy="4827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Travel Stinks</a:t>
            </a:r>
          </a:p>
        </p:txBody>
      </p:sp>
      <p:sp>
        <p:nvSpPr>
          <p:cNvPr id="24" name="Object 1">
            <a:extLst>
              <a:ext uri="{FF2B5EF4-FFF2-40B4-BE49-F238E27FC236}">
                <a16:creationId xmlns:a16="http://schemas.microsoft.com/office/drawing/2014/main" id="{3F6B9308-14D4-1D1E-9231-A181E185ECA3}"/>
              </a:ext>
            </a:extLst>
          </p:cNvPr>
          <p:cNvSpPr/>
          <p:nvPr/>
        </p:nvSpPr>
        <p:spPr>
          <a:xfrm>
            <a:off x="1489391" y="6394244"/>
            <a:ext cx="3075086" cy="3797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Major Events</a:t>
            </a:r>
          </a:p>
        </p:txBody>
      </p:sp>
      <p:sp>
        <p:nvSpPr>
          <p:cNvPr id="25" name="Object 1">
            <a:extLst>
              <a:ext uri="{FF2B5EF4-FFF2-40B4-BE49-F238E27FC236}">
                <a16:creationId xmlns:a16="http://schemas.microsoft.com/office/drawing/2014/main" id="{593CAD05-86CD-D581-2D6C-A88D71AC6361}"/>
              </a:ext>
            </a:extLst>
          </p:cNvPr>
          <p:cNvSpPr/>
          <p:nvPr/>
        </p:nvSpPr>
        <p:spPr>
          <a:xfrm>
            <a:off x="7418818" y="3542119"/>
            <a:ext cx="3348356" cy="4848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Trade Wars</a:t>
            </a:r>
          </a:p>
        </p:txBody>
      </p:sp>
      <p:pic>
        <p:nvPicPr>
          <p:cNvPr id="5" name="Picture 4" descr="A group of people with luggage&#10;&#10;Description automatically generated">
            <a:extLst>
              <a:ext uri="{FF2B5EF4-FFF2-40B4-BE49-F238E27FC236}">
                <a16:creationId xmlns:a16="http://schemas.microsoft.com/office/drawing/2014/main" id="{D6959E65-224D-D646-0780-73B971CB1B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8818" y="4172234"/>
            <a:ext cx="3348355" cy="2016863"/>
          </a:xfrm>
          <a:prstGeom prst="rect">
            <a:avLst/>
          </a:prstGeom>
        </p:spPr>
      </p:pic>
      <p:pic>
        <p:nvPicPr>
          <p:cNvPr id="1026" name="Picture 2" descr="Team U.S.A. at the World Cup: Roster ...">
            <a:extLst>
              <a:ext uri="{FF2B5EF4-FFF2-40B4-BE49-F238E27FC236}">
                <a16:creationId xmlns:a16="http://schemas.microsoft.com/office/drawing/2014/main" id="{D48A1FD4-3690-39B9-8E31-3C190382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684" y="4018616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EA453A3-C702-0025-A247-49EE5A404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987" y="2215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2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B377094D-4454-3379-6D09-7D5AA3B9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087" y="2111335"/>
            <a:ext cx="18923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46783681-0BBE-70F5-45D3-367AA03F1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1" y="2215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1" descr="Passenger Transport Logo">
            <a:extLst>
              <a:ext uri="{FF2B5EF4-FFF2-40B4-BE49-F238E27FC236}">
                <a16:creationId xmlns:a16="http://schemas.microsoft.com/office/drawing/2014/main" id="{07F8CC88-C083-DB01-D177-38EE4D019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91" y="2106747"/>
            <a:ext cx="2082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ultiply 9">
            <a:extLst>
              <a:ext uri="{FF2B5EF4-FFF2-40B4-BE49-F238E27FC236}">
                <a16:creationId xmlns:a16="http://schemas.microsoft.com/office/drawing/2014/main" id="{78D37EF3-4BA5-574C-51B8-5D9EB1E06704}"/>
              </a:ext>
            </a:extLst>
          </p:cNvPr>
          <p:cNvSpPr/>
          <p:nvPr/>
        </p:nvSpPr>
        <p:spPr>
          <a:xfrm>
            <a:off x="2768711" y="2352418"/>
            <a:ext cx="462455" cy="489565"/>
          </a:xfrm>
          <a:prstGeom prst="mathMultiply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ir of boxing gloves with a flag&#10;&#10;Description automatically generated">
            <a:extLst>
              <a:ext uri="{FF2B5EF4-FFF2-40B4-BE49-F238E27FC236}">
                <a16:creationId xmlns:a16="http://schemas.microsoft.com/office/drawing/2014/main" id="{C7ABFAF1-1B25-D984-BBEC-2C92AE76B1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8892" y="1643162"/>
            <a:ext cx="2675602" cy="17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55165-5C7D-1728-92F5-D131D4DF7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A89CB-24DF-96E9-ABA3-876CCF2362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6" y="-105416"/>
            <a:ext cx="12235347" cy="1381409"/>
          </a:xfrm>
          <a:prstGeom prst="rect">
            <a:avLst/>
          </a:prstGeom>
        </p:spPr>
      </p:pic>
      <p:sp>
        <p:nvSpPr>
          <p:cNvPr id="3" name="Object 1">
            <a:extLst>
              <a:ext uri="{FF2B5EF4-FFF2-40B4-BE49-F238E27FC236}">
                <a16:creationId xmlns:a16="http://schemas.microsoft.com/office/drawing/2014/main" id="{93A8C1E4-20E0-B396-B700-9BD2D8E0D52F}"/>
              </a:ext>
            </a:extLst>
          </p:cNvPr>
          <p:cNvSpPr/>
          <p:nvPr/>
        </p:nvSpPr>
        <p:spPr>
          <a:xfrm>
            <a:off x="2042467" y="219719"/>
            <a:ext cx="8431490" cy="9328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In-house Public Affairs, Government Relations, Research and Regulatory Affairs </a:t>
            </a:r>
            <a:endParaRPr lang="en-US" sz="2400" b="1" i="1" dirty="0">
              <a:solidFill>
                <a:schemeClr val="bg1"/>
              </a:solidFill>
              <a:latin typeface="Arial Nova" panose="020F0502020204030204" pitchFamily="34" charset="0"/>
              <a:ea typeface="Palatino" pitchFamily="2" charset="77"/>
              <a:cs typeface="Gautami" panose="020B0502040204020203" pitchFamily="34" charset="0"/>
            </a:endParaRPr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A0FC5874-7901-B95D-DB94-15F6E0804979}"/>
              </a:ext>
            </a:extLst>
          </p:cNvPr>
          <p:cNvSpPr/>
          <p:nvPr/>
        </p:nvSpPr>
        <p:spPr>
          <a:xfrm>
            <a:off x="0" y="5661859"/>
            <a:ext cx="3510455" cy="870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Callie Hoyt, SVP Public Affairs and Government Relations </a:t>
            </a:r>
          </a:p>
        </p:txBody>
      </p:sp>
      <p:pic>
        <p:nvPicPr>
          <p:cNvPr id="3074" name="Picture 2" descr="Back in action: American Boating Congress 2022 | Boating ...">
            <a:extLst>
              <a:ext uri="{FF2B5EF4-FFF2-40B4-BE49-F238E27FC236}">
                <a16:creationId xmlns:a16="http://schemas.microsoft.com/office/drawing/2014/main" id="{971D5DBC-B69B-B46C-1E58-530CC617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78" y="2155182"/>
            <a:ext cx="2166498" cy="32497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8CA13D7-FB4E-D644-7DC8-C6BA975B0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8664" y="2155182"/>
            <a:ext cx="2515364" cy="33208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1">
            <a:extLst>
              <a:ext uri="{FF2B5EF4-FFF2-40B4-BE49-F238E27FC236}">
                <a16:creationId xmlns:a16="http://schemas.microsoft.com/office/drawing/2014/main" id="{DE2C7248-39D7-B107-E8CD-2026A6E5D8B0}"/>
              </a:ext>
            </a:extLst>
          </p:cNvPr>
          <p:cNvSpPr/>
          <p:nvPr/>
        </p:nvSpPr>
        <p:spPr>
          <a:xfrm>
            <a:off x="8352403" y="5661859"/>
            <a:ext cx="3594469" cy="11521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Lew Myers, Director Research, Policy and Impact</a:t>
            </a:r>
          </a:p>
        </p:txBody>
      </p:sp>
      <p:sp>
        <p:nvSpPr>
          <p:cNvPr id="4" name="Object 1">
            <a:extLst>
              <a:ext uri="{FF2B5EF4-FFF2-40B4-BE49-F238E27FC236}">
                <a16:creationId xmlns:a16="http://schemas.microsoft.com/office/drawing/2014/main" id="{79B9BA5F-DEDA-24B3-2326-7504F4C50B7C}"/>
              </a:ext>
            </a:extLst>
          </p:cNvPr>
          <p:cNvSpPr/>
          <p:nvPr/>
        </p:nvSpPr>
        <p:spPr>
          <a:xfrm>
            <a:off x="4134194" y="5684994"/>
            <a:ext cx="3594469" cy="11521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Brandon Buchanan, Director Regulatory Affairs</a:t>
            </a:r>
          </a:p>
        </p:txBody>
      </p:sp>
      <p:pic>
        <p:nvPicPr>
          <p:cNvPr id="1026" name="Picture 2" descr="Brandon Buchanan">
            <a:extLst>
              <a:ext uri="{FF2B5EF4-FFF2-40B4-BE49-F238E27FC236}">
                <a16:creationId xmlns:a16="http://schemas.microsoft.com/office/drawing/2014/main" id="{A0954240-DC8C-F161-BD74-7F345C52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884" y="2094697"/>
            <a:ext cx="2269096" cy="34127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7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D102A-2EAE-7EC9-2D01-E9E34D54B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D2B2D-0771-0720-4EF4-F6601514C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74" y="-27839"/>
            <a:ext cx="12235347" cy="891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02CAA7-0871-9331-FD9A-D4C9CDE35D33}"/>
              </a:ext>
            </a:extLst>
          </p:cNvPr>
          <p:cNvSpPr txBox="1"/>
          <p:nvPr/>
        </p:nvSpPr>
        <p:spPr>
          <a:xfrm>
            <a:off x="3759277" y="33239"/>
            <a:ext cx="467344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 Nova" panose="020B0504020202020204" pitchFamily="34" charset="0"/>
                <a:ea typeface="Tahoma"/>
                <a:cs typeface="Tahoma"/>
              </a:rPr>
              <a:t>BUSES MOVE AMERICA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prstClr val="white"/>
                </a:solidFill>
                <a:latin typeface="Arial Nova" panose="020B0504020202020204" pitchFamily="34" charset="0"/>
                <a:ea typeface="Tahoma"/>
                <a:cs typeface="Tahoma"/>
              </a:rPr>
              <a:t>ABA Policy Agenda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E9782-B3E3-FBB2-3C0F-6CC9FED657D3}"/>
              </a:ext>
            </a:extLst>
          </p:cNvPr>
          <p:cNvSpPr txBox="1"/>
          <p:nvPr/>
        </p:nvSpPr>
        <p:spPr>
          <a:xfrm>
            <a:off x="3589283" y="1383631"/>
            <a:ext cx="5013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 Nova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8D822-F784-9439-10CC-BD617D5356EA}"/>
              </a:ext>
            </a:extLst>
          </p:cNvPr>
          <p:cNvSpPr txBox="1"/>
          <p:nvPr/>
        </p:nvSpPr>
        <p:spPr>
          <a:xfrm>
            <a:off x="3589283" y="1427192"/>
            <a:ext cx="5013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DEF31-533C-1E9B-32B4-663BB35FE205}"/>
              </a:ext>
            </a:extLst>
          </p:cNvPr>
          <p:cNvSpPr txBox="1"/>
          <p:nvPr/>
        </p:nvSpPr>
        <p:spPr>
          <a:xfrm>
            <a:off x="1036716" y="934537"/>
            <a:ext cx="9721923" cy="1176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Promote Effective and Sensible Safety Practices and Regulations</a:t>
            </a:r>
            <a:endParaRPr lang="en-US" sz="3200" kern="100" dirty="0">
              <a:effectLst/>
              <a:latin typeface="Arial Nova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223D5-F7AA-DA59-D168-072F90AB95C8}"/>
              </a:ext>
            </a:extLst>
          </p:cNvPr>
          <p:cNvSpPr txBox="1"/>
          <p:nvPr/>
        </p:nvSpPr>
        <p:spPr>
          <a:xfrm>
            <a:off x="1036717" y="2334804"/>
            <a:ext cx="9721923" cy="1176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 and Grow the Motorcoach and Group Travel Sector</a:t>
            </a:r>
            <a:endParaRPr lang="en-US" sz="3200" kern="100" dirty="0">
              <a:effectLst/>
              <a:latin typeface="Arial Nova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BEF79-A1E8-E6C0-E449-4F29E2A2E6F9}"/>
              </a:ext>
            </a:extLst>
          </p:cNvPr>
          <p:cNvSpPr txBox="1"/>
          <p:nvPr/>
        </p:nvSpPr>
        <p:spPr>
          <a:xfrm>
            <a:off x="1450884" y="3608814"/>
            <a:ext cx="9477487" cy="60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 and Expand Access to Bus Service</a:t>
            </a:r>
            <a:endParaRPr lang="en-US" sz="3200" kern="100" dirty="0">
              <a:effectLst/>
              <a:latin typeface="Arial Nova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C0173-5D3C-AFE4-3205-10ACDDA22AE6}"/>
              </a:ext>
            </a:extLst>
          </p:cNvPr>
          <p:cNvSpPr txBox="1"/>
          <p:nvPr/>
        </p:nvSpPr>
        <p:spPr>
          <a:xfrm>
            <a:off x="794669" y="4757638"/>
            <a:ext cx="10789919" cy="60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Drive Expansions of Travel and Tourism</a:t>
            </a:r>
            <a:endParaRPr lang="en-US" sz="3200" kern="100" dirty="0">
              <a:effectLst/>
              <a:latin typeface="Arial Nova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6756EF-0448-4E3C-F2C0-F71E46506BE5}"/>
              </a:ext>
            </a:extLst>
          </p:cNvPr>
          <p:cNvSpPr txBox="1"/>
          <p:nvPr/>
        </p:nvSpPr>
        <p:spPr>
          <a:xfrm>
            <a:off x="1036717" y="5835308"/>
            <a:ext cx="10789919" cy="60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Advance Innovation and Infrastructure Modernization</a:t>
            </a:r>
            <a:endParaRPr lang="en-US" sz="3200" kern="100" dirty="0">
              <a:effectLst/>
              <a:latin typeface="Arial Nova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1791C-C4F2-3903-6F21-570CC554E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82E77B-882E-E118-94DF-E84FAAE9CE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4" y="0"/>
            <a:ext cx="12235347" cy="1381409"/>
          </a:xfrm>
          <a:prstGeom prst="rect">
            <a:avLst/>
          </a:prstGeom>
        </p:spPr>
      </p:pic>
      <p:sp>
        <p:nvSpPr>
          <p:cNvPr id="3" name="Object 1">
            <a:extLst>
              <a:ext uri="{FF2B5EF4-FFF2-40B4-BE49-F238E27FC236}">
                <a16:creationId xmlns:a16="http://schemas.microsoft.com/office/drawing/2014/main" id="{B123AFDE-D81C-74A8-EEDF-47B9E9641926}"/>
              </a:ext>
            </a:extLst>
          </p:cNvPr>
          <p:cNvSpPr/>
          <p:nvPr/>
        </p:nvSpPr>
        <p:spPr>
          <a:xfrm>
            <a:off x="1880254" y="506710"/>
            <a:ext cx="8431490" cy="12508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56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Arial Nova" panose="020F0502020204030204" pitchFamily="34" charset="0"/>
                <a:ea typeface="Palatino" pitchFamily="2" charset="77"/>
                <a:cs typeface="Gautami" panose="020B0502040204020203" pitchFamily="34" charset="0"/>
              </a:rPr>
              <a:t>Advocacy Toolbox</a:t>
            </a:r>
          </a:p>
        </p:txBody>
      </p:sp>
      <p:sp>
        <p:nvSpPr>
          <p:cNvPr id="7" name="Object 1">
            <a:extLst>
              <a:ext uri="{FF2B5EF4-FFF2-40B4-BE49-F238E27FC236}">
                <a16:creationId xmlns:a16="http://schemas.microsoft.com/office/drawing/2014/main" id="{0579D8C4-1B6A-2489-941F-0D2265FF69FC}"/>
              </a:ext>
            </a:extLst>
          </p:cNvPr>
          <p:cNvSpPr/>
          <p:nvPr/>
        </p:nvSpPr>
        <p:spPr>
          <a:xfrm>
            <a:off x="285644" y="2764652"/>
            <a:ext cx="5329619" cy="32026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F0502020204030204" pitchFamily="34" charset="0"/>
              <a:ea typeface="Palatino" pitchFamily="2" charset="77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FD16B-A7A4-681E-22C7-8232CC5DC473}"/>
              </a:ext>
            </a:extLst>
          </p:cNvPr>
          <p:cNvSpPr/>
          <p:nvPr/>
        </p:nvSpPr>
        <p:spPr>
          <a:xfrm>
            <a:off x="3422073" y="890707"/>
            <a:ext cx="9310254" cy="590937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74AAE07-EF7F-3D47-7AC3-410769C29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001059"/>
              </p:ext>
            </p:extLst>
          </p:nvPr>
        </p:nvGraphicFramePr>
        <p:xfrm>
          <a:off x="144379" y="1429536"/>
          <a:ext cx="11911262" cy="547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503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7A3D3-79BC-1859-E100-89BBC6535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061A9D-E07D-B09B-C199-CE24776EFA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40B1B0-FB07-A06B-3A17-1AA7B59D4D9D}"/>
              </a:ext>
            </a:extLst>
          </p:cNvPr>
          <p:cNvSpPr txBox="1"/>
          <p:nvPr/>
        </p:nvSpPr>
        <p:spPr>
          <a:xfrm>
            <a:off x="226800" y="1891768"/>
            <a:ext cx="111830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 Intensifying Trade Disputes</a:t>
            </a:r>
          </a:p>
          <a:p>
            <a:pPr algn="ctr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 Highway Bill Reauthorization</a:t>
            </a:r>
          </a:p>
          <a:p>
            <a:pPr algn="ctr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Emissions and Idling</a:t>
            </a:r>
          </a:p>
          <a:p>
            <a:pPr algn="ctr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 Government Funding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ue Haas Grotesk Tex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D484F-B68D-C471-F176-F77753F1E1E1}"/>
              </a:ext>
            </a:extLst>
          </p:cNvPr>
          <p:cNvSpPr txBox="1"/>
          <p:nvPr/>
        </p:nvSpPr>
        <p:spPr>
          <a:xfrm>
            <a:off x="274927" y="576172"/>
            <a:ext cx="10562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Arial Nova" panose="020B0504020202020204" pitchFamily="34" charset="0"/>
              </a:rPr>
              <a:t>Policy Landscape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1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40EE1-0A3D-B94C-79FD-5374ADAAC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BE4A6D-555D-2FC5-5145-4764CA749CCD}"/>
              </a:ext>
            </a:extLst>
          </p:cNvPr>
          <p:cNvSpPr txBox="1"/>
          <p:nvPr/>
        </p:nvSpPr>
        <p:spPr>
          <a:xfrm>
            <a:off x="315685" y="794657"/>
            <a:ext cx="11375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endParaRPr lang="en-US" sz="2000" dirty="0">
              <a:solidFill>
                <a:srgbClr val="252525"/>
              </a:solidFill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endParaRPr lang="en-US" sz="2000" b="0" i="0" dirty="0">
              <a:solidFill>
                <a:srgbClr val="252525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78B23-7680-C9BF-1272-007FAFA208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4" y="0"/>
            <a:ext cx="12235347" cy="138140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1DD13FA-EC95-F4A3-AD32-507576B17CC5}"/>
              </a:ext>
            </a:extLst>
          </p:cNvPr>
          <p:cNvSpPr txBox="1"/>
          <p:nvPr/>
        </p:nvSpPr>
        <p:spPr>
          <a:xfrm>
            <a:off x="3239341" y="302214"/>
            <a:ext cx="813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Tariff Response Plan</a:t>
            </a:r>
            <a:endParaRPr lang="en-US" sz="4400" b="0" i="0" dirty="0">
              <a:solidFill>
                <a:schemeClr val="bg1"/>
              </a:solidFill>
              <a:effectLst/>
              <a:latin typeface="Arial Nova" panose="020B0504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CF0A7-9486-0245-2D74-81DC160C15BD}"/>
              </a:ext>
            </a:extLst>
          </p:cNvPr>
          <p:cNvSpPr txBox="1"/>
          <p:nvPr/>
        </p:nvSpPr>
        <p:spPr>
          <a:xfrm>
            <a:off x="673036" y="1966466"/>
            <a:ext cx="4829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12121"/>
                </a:solidFill>
                <a:latin typeface="Aptos" panose="020B0004020202020204" pitchFamily="34" charset="0"/>
              </a:rPr>
              <a:t>Ongoing Industry Wide Coordination</a:t>
            </a:r>
          </a:p>
          <a:p>
            <a:endParaRPr lang="en-US" sz="2400" b="1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marR="0" algn="l"/>
            <a:r>
              <a:rPr lang="en-US" sz="2400" b="1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New ABA Online Tariff Resource Hub</a:t>
            </a:r>
          </a:p>
          <a:p>
            <a:pPr marL="0" marR="0" algn="l"/>
            <a:endParaRPr lang="en-US" sz="2400" b="1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marR="0" algn="l"/>
            <a:r>
              <a:rPr lang="en-US" sz="2400" b="1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Grassroots Call to Action</a:t>
            </a:r>
          </a:p>
          <a:p>
            <a:pPr marL="0" marR="0" algn="l"/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0" marR="0" algn="l"/>
            <a:r>
              <a:rPr lang="en-US" sz="2400" b="1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Ongoing Engagement with Policymakers</a:t>
            </a:r>
            <a:endParaRPr lang="en-US" sz="240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A377A2-B4BA-FCE4-CD44-BBA57CA3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2351" y="1988486"/>
            <a:ext cx="6068905" cy="40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2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1316</Words>
  <Application>Microsoft Office PowerPoint</Application>
  <PresentationFormat>Widescreen</PresentationFormat>
  <Paragraphs>176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Arial Nova</vt:lpstr>
      <vt:lpstr>Calibri</vt:lpstr>
      <vt:lpstr>Gotham-Bold</vt:lpstr>
      <vt:lpstr>Gotham-Book</vt:lpstr>
      <vt:lpstr>Neue Haas Grotesk Text Pro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Lew Myers</dc:creator>
  <cp:lastModifiedBy>Lew Myers</cp:lastModifiedBy>
  <cp:revision>15</cp:revision>
  <dcterms:created xsi:type="dcterms:W3CDTF">2025-03-04T22:19:57Z</dcterms:created>
  <dcterms:modified xsi:type="dcterms:W3CDTF">2025-03-09T21:25:07Z</dcterms:modified>
</cp:coreProperties>
</file>