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2" r:id="rId3"/>
    <p:sldId id="264" r:id="rId4"/>
    <p:sldId id="302" r:id="rId5"/>
    <p:sldId id="304" r:id="rId6"/>
    <p:sldId id="266" r:id="rId7"/>
    <p:sldId id="310" r:id="rId8"/>
    <p:sldId id="268" r:id="rId9"/>
    <p:sldId id="274" r:id="rId10"/>
    <p:sldId id="271" r:id="rId11"/>
    <p:sldId id="308" r:id="rId12"/>
    <p:sldId id="303" r:id="rId13"/>
    <p:sldId id="311" r:id="rId14"/>
    <p:sldId id="306" r:id="rId15"/>
    <p:sldId id="42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0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E54C1-C3DE-4D56-9A03-EB14992C6C2B}"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18F39-1EED-4E39-917B-0940178883BD}" type="slidenum">
              <a:rPr lang="en-US" smtClean="0"/>
              <a:t>‹#›</a:t>
            </a:fld>
            <a:endParaRPr lang="en-US"/>
          </a:p>
        </p:txBody>
      </p:sp>
    </p:spTree>
    <p:extLst>
      <p:ext uri="{BB962C8B-B14F-4D97-AF65-F5344CB8AC3E}">
        <p14:creationId xmlns:p14="http://schemas.microsoft.com/office/powerpoint/2010/main" val="389264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18F39-1EED-4E39-917B-0940178883BD}" type="slidenum">
              <a:rPr lang="en-US" smtClean="0"/>
              <a:t>9</a:t>
            </a:fld>
            <a:endParaRPr lang="en-US"/>
          </a:p>
        </p:txBody>
      </p:sp>
    </p:spTree>
    <p:extLst>
      <p:ext uri="{BB962C8B-B14F-4D97-AF65-F5344CB8AC3E}">
        <p14:creationId xmlns:p14="http://schemas.microsoft.com/office/powerpoint/2010/main" val="37369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B878-C970-197E-2725-DD6C7F364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630FD6-7FFF-F28B-8835-A2871EA35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F6DE6-8E63-BE62-F835-AE478E22638C}"/>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5" name="Footer Placeholder 4">
            <a:extLst>
              <a:ext uri="{FF2B5EF4-FFF2-40B4-BE49-F238E27FC236}">
                <a16:creationId xmlns:a16="http://schemas.microsoft.com/office/drawing/2014/main" id="{0ECB6F8A-80D4-79AB-7B5E-42FA166E8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9CD2A-6B95-370F-EE66-7C759AAA5772}"/>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273616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965-F461-6E96-3475-8B9A5F216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319D3-F6C1-4580-2791-AB4DD38067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47673-764A-22BD-C1FC-30D911F8A365}"/>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5" name="Footer Placeholder 4">
            <a:extLst>
              <a:ext uri="{FF2B5EF4-FFF2-40B4-BE49-F238E27FC236}">
                <a16:creationId xmlns:a16="http://schemas.microsoft.com/office/drawing/2014/main" id="{5B82187B-359B-3E66-5C9C-6C22F63AE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8B487-E6B1-FF72-2D04-CB25F4E4ABBC}"/>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6520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6EEA91-8BE1-E86C-9AED-113D3CAFA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022424-4101-5055-1603-71346B4D0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CD635-2727-EC6D-E890-58EDD821B8D0}"/>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5" name="Footer Placeholder 4">
            <a:extLst>
              <a:ext uri="{FF2B5EF4-FFF2-40B4-BE49-F238E27FC236}">
                <a16:creationId xmlns:a16="http://schemas.microsoft.com/office/drawing/2014/main" id="{88D28D15-5539-92BD-BB3D-B5EBB74AF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37904-ED44-5632-FACD-B461998C10FA}"/>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184454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1C36-53B4-67EC-89D9-B3C09BF51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FECA0-41ED-2697-E912-E3037C088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9E860-DCF4-54E4-0279-42371A16450A}"/>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5" name="Footer Placeholder 4">
            <a:extLst>
              <a:ext uri="{FF2B5EF4-FFF2-40B4-BE49-F238E27FC236}">
                <a16:creationId xmlns:a16="http://schemas.microsoft.com/office/drawing/2014/main" id="{98082519-5258-498D-018D-0BD057817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E7D68-3731-27A4-293C-46C054AD933F}"/>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10753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ED9A-EFA4-A743-7850-FAF93D496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08B459-3AC4-61FE-517C-CFBBD05430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6FC2A-0FC9-835D-CD11-8C87565AD90B}"/>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5" name="Footer Placeholder 4">
            <a:extLst>
              <a:ext uri="{FF2B5EF4-FFF2-40B4-BE49-F238E27FC236}">
                <a16:creationId xmlns:a16="http://schemas.microsoft.com/office/drawing/2014/main" id="{E255ED8B-04D5-0606-4EF3-4E57BEFD5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3A9F5-80A3-3A87-09BB-78FA4CE3B959}"/>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25894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88BD-B014-645A-A11E-48F846291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7E969-12EB-8985-B1BC-108A2CC145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D359F-B484-5ABD-D360-2A69A4649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8E7E57-0004-5626-ABAE-EE51D5D9AC9A}"/>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6" name="Footer Placeholder 5">
            <a:extLst>
              <a:ext uri="{FF2B5EF4-FFF2-40B4-BE49-F238E27FC236}">
                <a16:creationId xmlns:a16="http://schemas.microsoft.com/office/drawing/2014/main" id="{1479A411-7415-0701-8ED7-7904E1B26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78BC1-A999-EACD-A55D-4C7FCAE29DB3}"/>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315305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4372-5EAC-1BBF-81DE-18AAC40EEC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9636EA-BA76-4833-F365-02800960D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3BCAD-D65D-5305-3032-F7F192BFF3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514D94-A351-F0A7-A442-6D36C46C1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FD92F-3043-C5C0-4198-AE4F3DA9A7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2C4892-8676-3F79-0B9D-F2EF110B6577}"/>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8" name="Footer Placeholder 7">
            <a:extLst>
              <a:ext uri="{FF2B5EF4-FFF2-40B4-BE49-F238E27FC236}">
                <a16:creationId xmlns:a16="http://schemas.microsoft.com/office/drawing/2014/main" id="{D761F416-BF53-C188-4963-33947C8ED8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377849-9727-3D7A-0800-E4DD17767E60}"/>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84178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5F70-31B6-F417-5357-2DD5E385B4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0698C7-ADA0-4787-288E-6182DB9A4D4D}"/>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4" name="Footer Placeholder 3">
            <a:extLst>
              <a:ext uri="{FF2B5EF4-FFF2-40B4-BE49-F238E27FC236}">
                <a16:creationId xmlns:a16="http://schemas.microsoft.com/office/drawing/2014/main" id="{A80D07A0-02B1-168E-FBED-3E3FCF178C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B295F-2C5C-47E2-D0CF-97013D707BEA}"/>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361226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5B4F8-7AF0-E2A0-E6AF-C81888A0E9FD}"/>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3" name="Footer Placeholder 2">
            <a:extLst>
              <a:ext uri="{FF2B5EF4-FFF2-40B4-BE49-F238E27FC236}">
                <a16:creationId xmlns:a16="http://schemas.microsoft.com/office/drawing/2014/main" id="{7EB0D6E9-7401-1B42-894D-F00FABAD30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3AB886-A36F-BAB8-9130-1213EB7012E6}"/>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175745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11284-BB68-C2E8-9893-DA4C1DA5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E5A41-6804-7B69-F00F-9CA91F89E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B63EC8-39D4-46B8-D744-27B21CB23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F18B2-C3AF-B317-CEAC-AD1E4B5F3C0D}"/>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6" name="Footer Placeholder 5">
            <a:extLst>
              <a:ext uri="{FF2B5EF4-FFF2-40B4-BE49-F238E27FC236}">
                <a16:creationId xmlns:a16="http://schemas.microsoft.com/office/drawing/2014/main" id="{DF23B91A-569D-5BD6-4042-75B8871B4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D88B0-78E6-B22F-F28D-885991F4B8F6}"/>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400604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25BD-6C51-6705-1825-62AA31086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6C68C4-889E-1698-BC9A-E25E0B803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A003FB-496F-463A-F5E3-C38FA3901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49A28-8E7A-AE8D-61A6-35BC01F3CD7F}"/>
              </a:ext>
            </a:extLst>
          </p:cNvPr>
          <p:cNvSpPr>
            <a:spLocks noGrp="1"/>
          </p:cNvSpPr>
          <p:nvPr>
            <p:ph type="dt" sz="half" idx="10"/>
          </p:nvPr>
        </p:nvSpPr>
        <p:spPr/>
        <p:txBody>
          <a:bodyPr/>
          <a:lstStyle/>
          <a:p>
            <a:fld id="{8B381C33-DA34-4C6E-BF5F-1815BF8FAA32}" type="datetimeFigureOut">
              <a:rPr lang="en-US" smtClean="0"/>
              <a:t>3/12/2025</a:t>
            </a:fld>
            <a:endParaRPr lang="en-US"/>
          </a:p>
        </p:txBody>
      </p:sp>
      <p:sp>
        <p:nvSpPr>
          <p:cNvPr id="6" name="Footer Placeholder 5">
            <a:extLst>
              <a:ext uri="{FF2B5EF4-FFF2-40B4-BE49-F238E27FC236}">
                <a16:creationId xmlns:a16="http://schemas.microsoft.com/office/drawing/2014/main" id="{BB86A4AD-DA73-26F7-A582-68D5F010D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34850-3A8E-8935-5F5F-4007B85EAC48}"/>
              </a:ext>
            </a:extLst>
          </p:cNvPr>
          <p:cNvSpPr>
            <a:spLocks noGrp="1"/>
          </p:cNvSpPr>
          <p:nvPr>
            <p:ph type="sldNum" sz="quarter" idx="12"/>
          </p:nvPr>
        </p:nvSpPr>
        <p:spPr/>
        <p:txBody>
          <a:bodyPr/>
          <a:lstStyle/>
          <a:p>
            <a:fld id="{0EF3FBB6-7D85-4F3C-8CE7-5846B9B217DF}" type="slidenum">
              <a:rPr lang="en-US" smtClean="0"/>
              <a:t>‹#›</a:t>
            </a:fld>
            <a:endParaRPr lang="en-US"/>
          </a:p>
        </p:txBody>
      </p:sp>
    </p:spTree>
    <p:extLst>
      <p:ext uri="{BB962C8B-B14F-4D97-AF65-F5344CB8AC3E}">
        <p14:creationId xmlns:p14="http://schemas.microsoft.com/office/powerpoint/2010/main" val="378236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EA393-5930-78CC-6303-0F7CC9AF1E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69BDC-11BF-9326-AE91-3340F6F60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28C7E-4155-5530-23DD-BD2697D30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381C33-DA34-4C6E-BF5F-1815BF8FAA32}" type="datetimeFigureOut">
              <a:rPr lang="en-US" smtClean="0"/>
              <a:t>3/12/2025</a:t>
            </a:fld>
            <a:endParaRPr lang="en-US"/>
          </a:p>
        </p:txBody>
      </p:sp>
      <p:sp>
        <p:nvSpPr>
          <p:cNvPr id="5" name="Footer Placeholder 4">
            <a:extLst>
              <a:ext uri="{FF2B5EF4-FFF2-40B4-BE49-F238E27FC236}">
                <a16:creationId xmlns:a16="http://schemas.microsoft.com/office/drawing/2014/main" id="{60299B75-7480-64F7-E03D-52019B8C4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832B9F-47DC-1011-7793-E7A55133A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F3FBB6-7D85-4F3C-8CE7-5846B9B217DF}" type="slidenum">
              <a:rPr lang="en-US" smtClean="0"/>
              <a:t>‹#›</a:t>
            </a:fld>
            <a:endParaRPr lang="en-US"/>
          </a:p>
        </p:txBody>
      </p:sp>
    </p:spTree>
    <p:extLst>
      <p:ext uri="{BB962C8B-B14F-4D97-AF65-F5344CB8AC3E}">
        <p14:creationId xmlns:p14="http://schemas.microsoft.com/office/powerpoint/2010/main" val="55105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votervoice.net/UMA/Campaigns/122902/Respond"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fhwa.dot.gov/ipd/tolling_and_pricing/tolling_pricing/active_agreement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9041E1D1-4310-C425-BA04-53B1AD1D6586}"/>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0A0F2C0-0C83-9632-E05A-C0A94F2D7373}"/>
              </a:ext>
            </a:extLst>
          </p:cNvPr>
          <p:cNvSpPr/>
          <p:nvPr/>
        </p:nvSpPr>
        <p:spPr>
          <a:xfrm>
            <a:off x="0" y="6109854"/>
            <a:ext cx="12192000" cy="24938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Rectangle 13">
            <a:extLst>
              <a:ext uri="{FF2B5EF4-FFF2-40B4-BE49-F238E27FC236}">
                <a16:creationId xmlns:a16="http://schemas.microsoft.com/office/drawing/2014/main" id="{F7BE9DBE-4A5E-8CCE-BD2C-A5457F33978F}"/>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57AAA2D-AA82-BC6B-ED87-4B0C53AD7E1E}"/>
              </a:ext>
            </a:extLst>
          </p:cNvPr>
          <p:cNvSpPr txBox="1"/>
          <p:nvPr/>
        </p:nvSpPr>
        <p:spPr>
          <a:xfrm>
            <a:off x="1220932" y="5813259"/>
            <a:ext cx="8155131" cy="369332"/>
          </a:xfrm>
          <a:prstGeom prst="rect">
            <a:avLst/>
          </a:prstGeom>
          <a:noFill/>
        </p:spPr>
        <p:txBody>
          <a:bodyPr wrap="square" rtlCol="0">
            <a:spAutoFit/>
          </a:bodyPr>
          <a:lstStyle/>
          <a:p>
            <a:r>
              <a:rPr lang="en-US" b="1" cap="small" dirty="0">
                <a:latin typeface="Times New Roman" panose="02020603050405020304" pitchFamily="18" charset="0"/>
              </a:rPr>
              <a:t>United Motorcoach Association Legislative &amp; Regulatory Update </a:t>
            </a:r>
          </a:p>
        </p:txBody>
      </p:sp>
      <p:sp>
        <p:nvSpPr>
          <p:cNvPr id="2" name="Subtitle 2">
            <a:extLst>
              <a:ext uri="{FF2B5EF4-FFF2-40B4-BE49-F238E27FC236}">
                <a16:creationId xmlns:a16="http://schemas.microsoft.com/office/drawing/2014/main" id="{58A1FF9C-5C6E-24F1-0C18-C197A5559AF8}"/>
              </a:ext>
            </a:extLst>
          </p:cNvPr>
          <p:cNvSpPr>
            <a:spLocks noGrp="1"/>
          </p:cNvSpPr>
          <p:nvPr>
            <p:ph type="subTitle" idx="1"/>
          </p:nvPr>
        </p:nvSpPr>
        <p:spPr>
          <a:xfrm>
            <a:off x="1628775" y="1912330"/>
            <a:ext cx="9144000" cy="1655762"/>
          </a:xfrm>
        </p:spPr>
        <p:txBody>
          <a:bodyPr>
            <a:noAutofit/>
          </a:bodyPr>
          <a:lstStyle/>
          <a:p>
            <a:r>
              <a:rPr lang="en-US" sz="4000" b="1" cap="small" dirty="0">
                <a:solidFill>
                  <a:schemeClr val="accent1">
                    <a:lumMod val="75000"/>
                  </a:schemeClr>
                </a:solidFill>
              </a:rPr>
              <a:t>Wisconsin Motor Coach Association</a:t>
            </a:r>
          </a:p>
          <a:p>
            <a:r>
              <a:rPr lang="en-US" sz="2800" cap="small" dirty="0">
                <a:solidFill>
                  <a:schemeClr val="accent1">
                    <a:lumMod val="75000"/>
                  </a:schemeClr>
                </a:solidFill>
              </a:rPr>
              <a:t>Milwaukee, WI · March 12, 2025</a:t>
            </a:r>
          </a:p>
        </p:txBody>
      </p:sp>
      <p:pic>
        <p:nvPicPr>
          <p:cNvPr id="5" name="Picture 4">
            <a:extLst>
              <a:ext uri="{FF2B5EF4-FFF2-40B4-BE49-F238E27FC236}">
                <a16:creationId xmlns:a16="http://schemas.microsoft.com/office/drawing/2014/main" id="{091AA08F-F428-CE07-CAF7-7EC3A9A6F708}"/>
              </a:ext>
            </a:extLst>
          </p:cNvPr>
          <p:cNvPicPr>
            <a:picLocks noChangeAspect="1"/>
          </p:cNvPicPr>
          <p:nvPr/>
        </p:nvPicPr>
        <p:blipFill>
          <a:blip r:embed="rId3"/>
          <a:stretch>
            <a:fillRect/>
          </a:stretch>
        </p:blipFill>
        <p:spPr>
          <a:xfrm>
            <a:off x="11125221" y="5559384"/>
            <a:ext cx="973260" cy="495438"/>
          </a:xfrm>
          <a:prstGeom prst="rect">
            <a:avLst/>
          </a:prstGeom>
        </p:spPr>
      </p:pic>
    </p:spTree>
    <p:extLst>
      <p:ext uri="{BB962C8B-B14F-4D97-AF65-F5344CB8AC3E}">
        <p14:creationId xmlns:p14="http://schemas.microsoft.com/office/powerpoint/2010/main" val="186283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9041E1D1-4310-C425-BA04-53B1AD1D6586}"/>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BE9DBE-4A5E-8CCE-BD2C-A5457F33978F}"/>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76D71B5-F7E4-483C-FF21-915C204E12C3}"/>
              </a:ext>
            </a:extLst>
          </p:cNvPr>
          <p:cNvSpPr txBox="1"/>
          <p:nvPr/>
        </p:nvSpPr>
        <p:spPr>
          <a:xfrm>
            <a:off x="1178559" y="1351508"/>
            <a:ext cx="10546080" cy="4154984"/>
          </a:xfrm>
          <a:prstGeom prst="rect">
            <a:avLst/>
          </a:prstGeom>
          <a:noFill/>
        </p:spPr>
        <p:txBody>
          <a:bodyPr wrap="square">
            <a:spAutoFit/>
          </a:bodyPr>
          <a:lstStyle/>
          <a:p>
            <a:pPr marL="457200" lvl="0" indent="-457200">
              <a:buFont typeface="Arial" panose="020B0604020202020204" pitchFamily="34" charset="0"/>
              <a:buChar char="•"/>
              <a:defRPr/>
            </a:pPr>
            <a:r>
              <a:rPr lang="en-US" sz="3200" dirty="0">
                <a:latin typeface="Franklin Gothic Book"/>
              </a:rPr>
              <a:t>Experimental Study: Study of Warning Devices for Stopped Commercial Motor Vehicles</a:t>
            </a:r>
          </a:p>
          <a:p>
            <a:pPr marL="457200" lvl="0" indent="-457200">
              <a:buFont typeface="Arial" panose="020B0604020202020204" pitchFamily="34" charset="0"/>
              <a:buChar char="•"/>
              <a:defRPr/>
            </a:pPr>
            <a:r>
              <a:rPr lang="en-US" sz="3200" dirty="0">
                <a:latin typeface="Franklin Gothic Book"/>
              </a:rPr>
              <a:t>Drivers may now appeal not-at-fault crashes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Book"/>
                <a:ea typeface="+mn-ea"/>
                <a:cs typeface="+mn-cs"/>
              </a:rPr>
              <a:t>Safety Fitness Determination Proposed Rule</a:t>
            </a:r>
            <a:endParaRPr kumimoji="0" lang="en-US" sz="800" b="0" i="0" u="none" strike="noStrike" kern="1200" cap="none" spc="0" normalizeH="0" baseline="0" noProof="0" dirty="0">
              <a:ln>
                <a:noFill/>
              </a:ln>
              <a:effectLst/>
              <a:uLnTx/>
              <a:uFillTx/>
              <a:latin typeface="Franklin Gothic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Book"/>
                <a:ea typeface="+mn-ea"/>
                <a:cs typeface="+mn-cs"/>
              </a:rPr>
              <a:t>Speed Limiter Rule/National Speed Limit - May 2024 release </a:t>
            </a:r>
            <a:r>
              <a:rPr kumimoji="0" lang="en-US" sz="3200" b="0" i="0" u="none" strike="noStrike" kern="1200" cap="none" spc="0" normalizeH="0" baseline="0" noProof="0" dirty="0">
                <a:ln>
                  <a:noFill/>
                </a:ln>
                <a:solidFill>
                  <a:srgbClr val="FF0000"/>
                </a:solidFill>
                <a:effectLst/>
                <a:highlight>
                  <a:srgbClr val="FFFF00"/>
                </a:highlight>
                <a:uLnTx/>
                <a:uFillTx/>
                <a:latin typeface="Franklin Gothic Book"/>
                <a:ea typeface="+mn-ea"/>
                <a:cs typeface="+mn-cs"/>
              </a:rPr>
              <a:t>MAY 2025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effectLst/>
              <a:uLnTx/>
              <a:uFillTx/>
              <a:latin typeface="Franklin Gothic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Book"/>
                <a:ea typeface="+mn-ea"/>
                <a:cs typeface="+mn-cs"/>
              </a:rPr>
              <a:t>Appeal Process for Requests for Data Review</a:t>
            </a:r>
            <a:endParaRPr kumimoji="0" lang="en-US" sz="800" b="0" i="0" u="none" strike="noStrike" kern="1200" cap="none" spc="0" normalizeH="0" baseline="0" noProof="0" dirty="0">
              <a:ln>
                <a:noFill/>
              </a:ln>
              <a:effectLst/>
              <a:uLnTx/>
              <a:uFillTx/>
              <a:latin typeface="Franklin Gothic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Franklin Gothic Book"/>
                <a:ea typeface="+mn-ea"/>
                <a:cs typeface="+mn-cs"/>
              </a:rPr>
              <a:t>California Meal and Rest Breaks  </a:t>
            </a:r>
          </a:p>
        </p:txBody>
      </p:sp>
      <p:sp>
        <p:nvSpPr>
          <p:cNvPr id="7" name="TextBox 6">
            <a:extLst>
              <a:ext uri="{FF2B5EF4-FFF2-40B4-BE49-F238E27FC236}">
                <a16:creationId xmlns:a16="http://schemas.microsoft.com/office/drawing/2014/main" id="{00B43D43-D646-E1D6-124A-DE3911A7DA09}"/>
              </a:ext>
            </a:extLst>
          </p:cNvPr>
          <p:cNvSpPr txBox="1"/>
          <p:nvPr/>
        </p:nvSpPr>
        <p:spPr>
          <a:xfrm>
            <a:off x="779319" y="95719"/>
            <a:ext cx="8072284" cy="1015663"/>
          </a:xfrm>
          <a:prstGeom prst="rect">
            <a:avLst/>
          </a:prstGeom>
          <a:noFill/>
        </p:spPr>
        <p:txBody>
          <a:bodyPr wrap="square" rtlCol="0">
            <a:spAutoFit/>
          </a:bodyPr>
          <a:lstStyle/>
          <a:p>
            <a:r>
              <a:rPr lang="en-US" sz="6000" dirty="0"/>
              <a:t>Pending… </a:t>
            </a:r>
          </a:p>
        </p:txBody>
      </p:sp>
      <p:sp>
        <p:nvSpPr>
          <p:cNvPr id="2" name="Rectangle 1">
            <a:extLst>
              <a:ext uri="{FF2B5EF4-FFF2-40B4-BE49-F238E27FC236}">
                <a16:creationId xmlns:a16="http://schemas.microsoft.com/office/drawing/2014/main" id="{207F8AAE-28AA-CD69-F7CB-A047A827F61C}"/>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78342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1EB4C-B6B1-65F4-50D3-83A6D6DE20DE}"/>
            </a:ext>
          </a:extLst>
        </p:cNvPr>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941C2078-514C-FE34-8304-29C21CD9A91A}"/>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69862C5-0A7B-0B5D-7A74-1FB978689090}"/>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07F1BA7-38C8-7614-88F5-0943B368062C}"/>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4" name="Picture 3">
            <a:extLst>
              <a:ext uri="{FF2B5EF4-FFF2-40B4-BE49-F238E27FC236}">
                <a16:creationId xmlns:a16="http://schemas.microsoft.com/office/drawing/2014/main" id="{14366396-B336-0864-D106-F4F13C731378}"/>
              </a:ext>
            </a:extLst>
          </p:cNvPr>
          <p:cNvPicPr>
            <a:picLocks noChangeAspect="1"/>
          </p:cNvPicPr>
          <p:nvPr/>
        </p:nvPicPr>
        <p:blipFill>
          <a:blip r:embed="rId3"/>
          <a:stretch>
            <a:fillRect/>
          </a:stretch>
        </p:blipFill>
        <p:spPr>
          <a:xfrm>
            <a:off x="3494463" y="637833"/>
            <a:ext cx="4953691" cy="4896533"/>
          </a:xfrm>
          <a:prstGeom prst="rect">
            <a:avLst/>
          </a:prstGeom>
        </p:spPr>
      </p:pic>
    </p:spTree>
    <p:extLst>
      <p:ext uri="{BB962C8B-B14F-4D97-AF65-F5344CB8AC3E}">
        <p14:creationId xmlns:p14="http://schemas.microsoft.com/office/powerpoint/2010/main" val="306456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33AB9-3FA4-7C2F-D4C3-F9269E559F24}"/>
            </a:ext>
          </a:extLst>
        </p:cNvPr>
        <p:cNvGrpSpPr/>
        <p:nvPr/>
      </p:nvGrpSpPr>
      <p:grpSpPr>
        <a:xfrm>
          <a:off x="0" y="0"/>
          <a:ext cx="0" cy="0"/>
          <a:chOff x="0" y="0"/>
          <a:chExt cx="0" cy="0"/>
        </a:xfrm>
      </p:grpSpPr>
      <p:pic>
        <p:nvPicPr>
          <p:cNvPr id="1028" name="Picture 4" descr="Much ado about tariffs - VCU News ...">
            <a:extLst>
              <a:ext uri="{FF2B5EF4-FFF2-40B4-BE49-F238E27FC236}">
                <a16:creationId xmlns:a16="http://schemas.microsoft.com/office/drawing/2014/main" id="{73A45242-A4A5-DA46-EDB1-8F6F2CBD9C9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720559" y="0"/>
            <a:ext cx="9268691" cy="608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shington dc monument and capitol ...">
            <a:extLst>
              <a:ext uri="{FF2B5EF4-FFF2-40B4-BE49-F238E27FC236}">
                <a16:creationId xmlns:a16="http://schemas.microsoft.com/office/drawing/2014/main" id="{70CD9CF6-A84B-26AE-5213-C4A7481A251F}"/>
              </a:ext>
            </a:extLst>
          </p:cNvPr>
          <p:cNvPicPr>
            <a:picLocks noChangeAspect="1" noChangeArrowheads="1"/>
          </p:cNvPicPr>
          <p:nvPr/>
        </p:nvPicPr>
        <p:blipFill rotWithShape="1">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CBFE93E-633A-BF3F-6A4C-3A5DF8FE08F6}"/>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56E4B15-8097-DF11-26B5-2A5AFDA3784A}"/>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extBox 2">
            <a:extLst>
              <a:ext uri="{FF2B5EF4-FFF2-40B4-BE49-F238E27FC236}">
                <a16:creationId xmlns:a16="http://schemas.microsoft.com/office/drawing/2014/main" id="{6AB08EF1-B25F-AFCB-A12C-8C137795452D}"/>
              </a:ext>
            </a:extLst>
          </p:cNvPr>
          <p:cNvSpPr txBox="1"/>
          <p:nvPr/>
        </p:nvSpPr>
        <p:spPr>
          <a:xfrm>
            <a:off x="2339683" y="-259540"/>
            <a:ext cx="8030441" cy="6494085"/>
          </a:xfrm>
          <a:prstGeom prst="rect">
            <a:avLst/>
          </a:prstGeom>
          <a:noFill/>
        </p:spPr>
        <p:txBody>
          <a:bodyPr wrap="square" rtlCol="0">
            <a:spAutoFit/>
          </a:bodyPr>
          <a:lstStyle/>
          <a:p>
            <a:r>
              <a:rPr lang="en-US" sz="6000" dirty="0"/>
              <a:t>Immediate issues -</a:t>
            </a:r>
          </a:p>
          <a:p>
            <a:endParaRPr lang="en-US" dirty="0"/>
          </a:p>
          <a:p>
            <a:pPr marL="285750" indent="-285750">
              <a:buFont typeface="Arial" panose="020B0604020202020204" pitchFamily="34" charset="0"/>
              <a:buChar char="•"/>
            </a:pPr>
            <a:r>
              <a:rPr lang="en-US" sz="3600" dirty="0"/>
              <a:t>Tariffs</a:t>
            </a:r>
          </a:p>
          <a:p>
            <a:endParaRPr lang="en-US" sz="1400" dirty="0"/>
          </a:p>
          <a:p>
            <a:pPr marL="742950" lvl="1" indent="-285750">
              <a:buFont typeface="Arial" panose="020B0604020202020204" pitchFamily="34" charset="0"/>
              <a:buChar char="•"/>
            </a:pPr>
            <a:r>
              <a:rPr lang="en-US" sz="3600" dirty="0"/>
              <a:t>Three tranches by executive order:  </a:t>
            </a:r>
          </a:p>
          <a:p>
            <a:pPr marL="1200150" lvl="2" indent="-285750">
              <a:buFont typeface="Arial" panose="020B0604020202020204" pitchFamily="34" charset="0"/>
              <a:buChar char="•"/>
            </a:pPr>
            <a:r>
              <a:rPr lang="en-US" sz="3600" dirty="0"/>
              <a:t>China; </a:t>
            </a:r>
          </a:p>
          <a:p>
            <a:pPr marL="1200150" lvl="2" indent="-285750">
              <a:buFont typeface="Arial" panose="020B0604020202020204" pitchFamily="34" charset="0"/>
              <a:buChar char="•"/>
            </a:pPr>
            <a:r>
              <a:rPr lang="en-US" sz="3600" dirty="0"/>
              <a:t>Canada and Mexico; </a:t>
            </a:r>
          </a:p>
          <a:p>
            <a:pPr marL="1200150" lvl="2" indent="-285750">
              <a:buFont typeface="Arial" panose="020B0604020202020204" pitchFamily="34" charset="0"/>
              <a:buChar char="•"/>
            </a:pPr>
            <a:r>
              <a:rPr lang="en-US" sz="3600" dirty="0"/>
              <a:t>EU and rest of the world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742950" lvl="1" indent="-285750">
              <a:buFont typeface="Arial" panose="020B0604020202020204" pitchFamily="34" charset="0"/>
              <a:buChar char="•"/>
            </a:pPr>
            <a:endParaRPr lang="en-US" sz="3600" dirty="0"/>
          </a:p>
          <a:p>
            <a:endParaRPr lang="en-US" dirty="0"/>
          </a:p>
          <a:p>
            <a:endParaRPr lang="en-US" dirty="0"/>
          </a:p>
        </p:txBody>
      </p:sp>
    </p:spTree>
    <p:extLst>
      <p:ext uri="{BB962C8B-B14F-4D97-AF65-F5344CB8AC3E}">
        <p14:creationId xmlns:p14="http://schemas.microsoft.com/office/powerpoint/2010/main" val="206167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7BB4-8A6D-CDB8-E40F-BFDBE3EAB32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743EEC7-0A5F-BB97-EC5F-EB296940BBA6}"/>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9A681AB-D977-BBF8-9F9B-A4C8A4507630}"/>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5" name="Picture 4">
            <a:extLst>
              <a:ext uri="{FF2B5EF4-FFF2-40B4-BE49-F238E27FC236}">
                <a16:creationId xmlns:a16="http://schemas.microsoft.com/office/drawing/2014/main" id="{26902B39-60C3-FE25-9A9F-253FC0900DE1}"/>
              </a:ext>
            </a:extLst>
          </p:cNvPr>
          <p:cNvPicPr>
            <a:picLocks noChangeAspect="1"/>
          </p:cNvPicPr>
          <p:nvPr/>
        </p:nvPicPr>
        <p:blipFill>
          <a:blip r:embed="rId2"/>
          <a:stretch>
            <a:fillRect/>
          </a:stretch>
        </p:blipFill>
        <p:spPr>
          <a:xfrm>
            <a:off x="233861" y="0"/>
            <a:ext cx="9230457" cy="6109854"/>
          </a:xfrm>
          <a:prstGeom prst="rect">
            <a:avLst/>
          </a:prstGeom>
        </p:spPr>
      </p:pic>
      <p:sp>
        <p:nvSpPr>
          <p:cNvPr id="6" name="Rectangle 5">
            <a:extLst>
              <a:ext uri="{FF2B5EF4-FFF2-40B4-BE49-F238E27FC236}">
                <a16:creationId xmlns:a16="http://schemas.microsoft.com/office/drawing/2014/main" id="{ED32954C-812F-CCF0-32BF-4A846D7C6252}"/>
              </a:ext>
            </a:extLst>
          </p:cNvPr>
          <p:cNvSpPr/>
          <p:nvPr/>
        </p:nvSpPr>
        <p:spPr>
          <a:xfrm>
            <a:off x="2192482" y="1205345"/>
            <a:ext cx="1849582" cy="135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7AFFA97E-9310-7A8E-E8E4-C52BBCE986F2}"/>
              </a:ext>
            </a:extLst>
          </p:cNvPr>
          <p:cNvSpPr txBox="1"/>
          <p:nvPr/>
        </p:nvSpPr>
        <p:spPr>
          <a:xfrm>
            <a:off x="8562109" y="2659024"/>
            <a:ext cx="3190010" cy="584775"/>
          </a:xfrm>
          <a:prstGeom prst="rect">
            <a:avLst/>
          </a:prstGeom>
          <a:noFill/>
        </p:spPr>
        <p:txBody>
          <a:bodyPr wrap="square">
            <a:spAutoFit/>
          </a:bodyPr>
          <a:lstStyle/>
          <a:p>
            <a:pPr algn="ctr"/>
            <a:r>
              <a:rPr lang="en-US" sz="3200" dirty="0">
                <a:hlinkClick r:id="rId3"/>
              </a:rPr>
              <a:t>CLICK HERE</a:t>
            </a:r>
            <a:r>
              <a:rPr lang="en-US" sz="3200" dirty="0"/>
              <a:t> </a:t>
            </a:r>
          </a:p>
        </p:txBody>
      </p:sp>
    </p:spTree>
    <p:extLst>
      <p:ext uri="{BB962C8B-B14F-4D97-AF65-F5344CB8AC3E}">
        <p14:creationId xmlns:p14="http://schemas.microsoft.com/office/powerpoint/2010/main" val="309988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3A42-5EE7-D52E-390F-1C9D2080215B}"/>
            </a:ext>
          </a:extLst>
        </p:cNvPr>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C10AFC09-3A7E-6EE5-5D07-39E70A211E1E}"/>
              </a:ext>
            </a:extLst>
          </p:cNvPr>
          <p:cNvPicPr>
            <a:picLocks noChangeAspect="1" noChangeArrowheads="1"/>
          </p:cNvPicPr>
          <p:nvPr/>
        </p:nvPicPr>
        <p:blipFill rotWithShape="1">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07DA7BA-57EC-59E3-88C5-47B6CD240FE4}"/>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C4DDD74-BBFB-C381-1F56-C22C55843796}"/>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6" name="Picture 5">
            <a:extLst>
              <a:ext uri="{FF2B5EF4-FFF2-40B4-BE49-F238E27FC236}">
                <a16:creationId xmlns:a16="http://schemas.microsoft.com/office/drawing/2014/main" id="{47E95199-6A50-9FB0-38C8-194B9B6DC2AF}"/>
              </a:ext>
            </a:extLst>
          </p:cNvPr>
          <p:cNvPicPr>
            <a:picLocks noChangeAspect="1"/>
          </p:cNvPicPr>
          <p:nvPr/>
        </p:nvPicPr>
        <p:blipFill>
          <a:blip r:embed="rId3"/>
          <a:stretch>
            <a:fillRect/>
          </a:stretch>
        </p:blipFill>
        <p:spPr>
          <a:xfrm rot="20333423">
            <a:off x="947581" y="882134"/>
            <a:ext cx="3575051" cy="4691787"/>
          </a:xfrm>
          <a:prstGeom prst="rect">
            <a:avLst/>
          </a:prstGeom>
          <a:ln>
            <a:noFill/>
          </a:ln>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B540B3B6-DB12-075E-6459-455C1C4214B2}"/>
              </a:ext>
            </a:extLst>
          </p:cNvPr>
          <p:cNvPicPr>
            <a:picLocks noChangeAspect="1"/>
          </p:cNvPicPr>
          <p:nvPr/>
        </p:nvPicPr>
        <p:blipFill>
          <a:blip r:embed="rId4"/>
          <a:stretch>
            <a:fillRect/>
          </a:stretch>
        </p:blipFill>
        <p:spPr>
          <a:xfrm rot="21178400">
            <a:off x="3510876" y="488978"/>
            <a:ext cx="3877993" cy="5140971"/>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4FA7ECF4-BA84-E3FE-49EC-B794F0153DE1}"/>
              </a:ext>
            </a:extLst>
          </p:cNvPr>
          <p:cNvPicPr>
            <a:picLocks noChangeAspect="1"/>
          </p:cNvPicPr>
          <p:nvPr/>
        </p:nvPicPr>
        <p:blipFill>
          <a:blip r:embed="rId5"/>
          <a:stretch>
            <a:fillRect/>
          </a:stretch>
        </p:blipFill>
        <p:spPr>
          <a:xfrm rot="832566">
            <a:off x="6652404" y="856184"/>
            <a:ext cx="3880539" cy="511232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5316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Considers FY24 Appropriations Legislation | Enterprise Community  Partners">
            <a:extLst>
              <a:ext uri="{FF2B5EF4-FFF2-40B4-BE49-F238E27FC236}">
                <a16:creationId xmlns:a16="http://schemas.microsoft.com/office/drawing/2014/main" id="{83231C1B-6A2F-5DB6-6865-37338E3AA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420" cy="3618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does Congress usually take a month-long recess in August? |  Constitution Center">
            <a:extLst>
              <a:ext uri="{FF2B5EF4-FFF2-40B4-BE49-F238E27FC236}">
                <a16:creationId xmlns:a16="http://schemas.microsoft.com/office/drawing/2014/main" id="{541C9830-1B29-8B33-11E9-998525413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6514"/>
            <a:ext cx="5760420" cy="32397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7159F7C-E036-4D96-3990-0BDE60399DB7}"/>
              </a:ext>
            </a:extLst>
          </p:cNvPr>
          <p:cNvSpPr txBox="1"/>
          <p:nvPr/>
        </p:nvSpPr>
        <p:spPr>
          <a:xfrm>
            <a:off x="5760420" y="0"/>
            <a:ext cx="6431580" cy="7602081"/>
          </a:xfrm>
          <a:prstGeom prst="rect">
            <a:avLst/>
          </a:prstGeom>
          <a:noFill/>
        </p:spPr>
        <p:txBody>
          <a:bodyPr wrap="square" rtlCol="0">
            <a:spAutoFit/>
          </a:bodyPr>
          <a:lstStyle/>
          <a:p>
            <a:r>
              <a:rPr lang="en-US" sz="2800" dirty="0">
                <a:latin typeface="Berlin Sans FB Demi" panose="020E0802020502020306" pitchFamily="34" charset="0"/>
              </a:rPr>
              <a:t>Tariffs</a:t>
            </a:r>
          </a:p>
          <a:p>
            <a:endParaRPr lang="en-US" sz="800" dirty="0">
              <a:latin typeface="Berlin Sans FB Demi" panose="020E0802020502020306" pitchFamily="34" charset="0"/>
            </a:endParaRPr>
          </a:p>
          <a:p>
            <a:r>
              <a:rPr lang="en-US" sz="2800" dirty="0">
                <a:latin typeface="Berlin Sans FB Demi" panose="020E0802020502020306" pitchFamily="34" charset="0"/>
              </a:rPr>
              <a:t>Increased Financial Responsibility</a:t>
            </a:r>
          </a:p>
          <a:p>
            <a:endParaRPr lang="en-US" sz="1400" dirty="0">
              <a:latin typeface="Berlin Sans FB Demi" panose="020E0802020502020306" pitchFamily="34" charset="0"/>
            </a:endParaRPr>
          </a:p>
          <a:p>
            <a:r>
              <a:rPr lang="en-US" sz="2800" dirty="0">
                <a:latin typeface="Berlin Sans FB Demi" panose="020E0802020502020306" pitchFamily="34" charset="0"/>
              </a:rPr>
              <a:t>Charter Service Rule</a:t>
            </a:r>
          </a:p>
          <a:p>
            <a:endParaRPr lang="en-US" sz="1400" dirty="0">
              <a:latin typeface="Berlin Sans FB Demi" panose="020E0802020502020306" pitchFamily="34" charset="0"/>
            </a:endParaRPr>
          </a:p>
          <a:p>
            <a:r>
              <a:rPr lang="en-US" sz="2800" dirty="0">
                <a:latin typeface="Berlin Sans FB Demi" panose="020E0802020502020306" pitchFamily="34" charset="0"/>
              </a:rPr>
              <a:t>Fuel Tax Exemption</a:t>
            </a:r>
          </a:p>
          <a:p>
            <a:endParaRPr lang="en-US" sz="1400" dirty="0">
              <a:latin typeface="Berlin Sans FB Demi" panose="020E0802020502020306" pitchFamily="34" charset="0"/>
            </a:endParaRPr>
          </a:p>
          <a:p>
            <a:r>
              <a:rPr lang="en-US" sz="2800" dirty="0">
                <a:latin typeface="Berlin Sans FB Demi" panose="020E0802020502020306" pitchFamily="34" charset="0"/>
              </a:rPr>
              <a:t>Heavy Vehicle Tax</a:t>
            </a:r>
          </a:p>
          <a:p>
            <a:endParaRPr lang="en-US" sz="1400" dirty="0">
              <a:latin typeface="Berlin Sans FB Demi" panose="020E0802020502020306" pitchFamily="34" charset="0"/>
            </a:endParaRPr>
          </a:p>
          <a:p>
            <a:r>
              <a:rPr lang="en-US" sz="2800" dirty="0">
                <a:latin typeface="Berlin Sans FB Demi" panose="020E0802020502020306" pitchFamily="34" charset="0"/>
              </a:rPr>
              <a:t>Toll Parity / NYC Congestion Pricing</a:t>
            </a:r>
          </a:p>
          <a:p>
            <a:endParaRPr lang="en-US" sz="1400" dirty="0">
              <a:latin typeface="Berlin Sans FB Demi" panose="020E0802020502020306" pitchFamily="34" charset="0"/>
            </a:endParaRPr>
          </a:p>
          <a:p>
            <a:r>
              <a:rPr lang="en-US" sz="2800" dirty="0">
                <a:latin typeface="Berlin Sans FB Demi" panose="020E0802020502020306" pitchFamily="34" charset="0"/>
              </a:rPr>
              <a:t>Speed Limiter Requirement</a:t>
            </a:r>
          </a:p>
          <a:p>
            <a:endParaRPr lang="en-US" sz="1400" dirty="0">
              <a:latin typeface="Berlin Sans FB Demi" panose="020E0802020502020306" pitchFamily="34" charset="0"/>
            </a:endParaRPr>
          </a:p>
          <a:p>
            <a:r>
              <a:rPr lang="en-US" sz="2800" dirty="0">
                <a:latin typeface="Berlin Sans FB Demi" panose="020E0802020502020306" pitchFamily="34" charset="0"/>
              </a:rPr>
              <a:t>Small Fleet Fuel Purchase Program </a:t>
            </a:r>
          </a:p>
          <a:p>
            <a:endParaRPr lang="en-US" sz="1400" dirty="0">
              <a:latin typeface="Berlin Sans FB Demi" panose="020E0802020502020306" pitchFamily="34" charset="0"/>
            </a:endParaRPr>
          </a:p>
          <a:p>
            <a:r>
              <a:rPr lang="en-US" sz="2800" dirty="0">
                <a:latin typeface="Berlin Sans FB Demi" panose="020E0802020502020306" pitchFamily="34" charset="0"/>
              </a:rPr>
              <a:t>Illegal Migrant Transportation</a:t>
            </a:r>
          </a:p>
          <a:p>
            <a:endParaRPr lang="en-US" sz="1400" dirty="0">
              <a:latin typeface="Berlin Sans FB Demi" panose="020E0802020502020306" pitchFamily="34" charset="0"/>
            </a:endParaRPr>
          </a:p>
          <a:p>
            <a:r>
              <a:rPr lang="en-US" sz="2800" dirty="0">
                <a:latin typeface="Berlin Sans FB Demi" panose="020E0802020502020306" pitchFamily="34" charset="0"/>
              </a:rPr>
              <a:t>Pretrip/Seatbelt</a:t>
            </a:r>
          </a:p>
          <a:p>
            <a:endParaRPr lang="en-US" sz="1400" dirty="0">
              <a:latin typeface="Berlin Sans FB Demi" panose="020E0802020502020306" pitchFamily="34" charset="0"/>
            </a:endParaRPr>
          </a:p>
          <a:p>
            <a:r>
              <a:rPr lang="en-US" sz="2800" dirty="0">
                <a:latin typeface="Berlin Sans FB Demi" panose="020E0802020502020306" pitchFamily="34" charset="0"/>
              </a:rPr>
              <a:t>EPA/CARB</a:t>
            </a:r>
          </a:p>
          <a:p>
            <a:endParaRPr lang="en-US" sz="2800" dirty="0">
              <a:latin typeface="Berlin Sans FB Demi" panose="020E0802020502020306" pitchFamily="34" charset="0"/>
            </a:endParaRPr>
          </a:p>
          <a:p>
            <a:endParaRPr lang="en-US" dirty="0"/>
          </a:p>
        </p:txBody>
      </p:sp>
    </p:spTree>
    <p:extLst>
      <p:ext uri="{BB962C8B-B14F-4D97-AF65-F5344CB8AC3E}">
        <p14:creationId xmlns:p14="http://schemas.microsoft.com/office/powerpoint/2010/main" val="146405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F3B87F-A08A-3693-0EDF-E3FAB13EA8A2}"/>
              </a:ext>
            </a:extLst>
          </p:cNvPr>
          <p:cNvPicPr>
            <a:picLocks noChangeAspect="1"/>
          </p:cNvPicPr>
          <p:nvPr/>
        </p:nvPicPr>
        <p:blipFill>
          <a:blip r:embed="rId2"/>
          <a:stretch>
            <a:fillRect/>
          </a:stretch>
        </p:blipFill>
        <p:spPr>
          <a:xfrm>
            <a:off x="0" y="0"/>
            <a:ext cx="9112827" cy="6858000"/>
          </a:xfrm>
          <a:prstGeom prst="rect">
            <a:avLst/>
          </a:prstGeom>
        </p:spPr>
      </p:pic>
      <p:sp>
        <p:nvSpPr>
          <p:cNvPr id="11" name="TextBox 10">
            <a:extLst>
              <a:ext uri="{FF2B5EF4-FFF2-40B4-BE49-F238E27FC236}">
                <a16:creationId xmlns:a16="http://schemas.microsoft.com/office/drawing/2014/main" id="{15171FEA-F255-89E3-359D-25E37A882E1E}"/>
              </a:ext>
            </a:extLst>
          </p:cNvPr>
          <p:cNvSpPr txBox="1"/>
          <p:nvPr/>
        </p:nvSpPr>
        <p:spPr>
          <a:xfrm>
            <a:off x="9486900" y="1319645"/>
            <a:ext cx="2130137" cy="2523768"/>
          </a:xfrm>
          <a:prstGeom prst="rect">
            <a:avLst/>
          </a:prstGeom>
          <a:noFill/>
        </p:spPr>
        <p:txBody>
          <a:bodyPr wrap="square" rtlCol="0">
            <a:spAutoFit/>
          </a:bodyPr>
          <a:lstStyle/>
          <a:p>
            <a:endParaRPr lang="en-US" b="1" dirty="0">
              <a:solidFill>
                <a:schemeClr val="bg1"/>
              </a:solidFill>
            </a:endParaRPr>
          </a:p>
          <a:p>
            <a:r>
              <a:rPr lang="en-US" sz="2000" b="1" dirty="0">
                <a:solidFill>
                  <a:schemeClr val="bg1"/>
                </a:solidFill>
              </a:rPr>
              <a:t>Dec 2019 -  2,976</a:t>
            </a:r>
          </a:p>
          <a:p>
            <a:r>
              <a:rPr lang="en-US" sz="2000" b="1" dirty="0">
                <a:solidFill>
                  <a:schemeClr val="bg1"/>
                </a:solidFill>
              </a:rPr>
              <a:t>Dec 2020  - 1,450</a:t>
            </a:r>
          </a:p>
          <a:p>
            <a:r>
              <a:rPr lang="en-US" sz="2000" b="1" dirty="0">
                <a:solidFill>
                  <a:schemeClr val="bg1"/>
                </a:solidFill>
              </a:rPr>
              <a:t>Dec 2021  - 1,495</a:t>
            </a:r>
          </a:p>
          <a:p>
            <a:r>
              <a:rPr lang="en-US" sz="2000" b="1" dirty="0">
                <a:solidFill>
                  <a:schemeClr val="bg1"/>
                </a:solidFill>
              </a:rPr>
              <a:t>Dec 2022  - 1,538</a:t>
            </a:r>
          </a:p>
          <a:p>
            <a:r>
              <a:rPr lang="en-US" sz="2000" b="1" dirty="0">
                <a:solidFill>
                  <a:schemeClr val="bg1"/>
                </a:solidFill>
              </a:rPr>
              <a:t>Dec 2023  - 1,557</a:t>
            </a:r>
          </a:p>
          <a:p>
            <a:r>
              <a:rPr lang="en-US" sz="2000" b="1" dirty="0">
                <a:solidFill>
                  <a:schemeClr val="bg1"/>
                </a:solidFill>
              </a:rPr>
              <a:t>Dec 2024  - 1,523</a:t>
            </a:r>
          </a:p>
          <a:p>
            <a:r>
              <a:rPr lang="en-US" sz="2000" b="1" dirty="0">
                <a:solidFill>
                  <a:schemeClr val="bg1"/>
                </a:solidFill>
              </a:rPr>
              <a:t>Jan 2025    - 1,518</a:t>
            </a:r>
          </a:p>
        </p:txBody>
      </p:sp>
    </p:spTree>
    <p:extLst>
      <p:ext uri="{BB962C8B-B14F-4D97-AF65-F5344CB8AC3E}">
        <p14:creationId xmlns:p14="http://schemas.microsoft.com/office/powerpoint/2010/main" val="159123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9041E1D1-4310-C425-BA04-53B1AD1D6586}"/>
              </a:ext>
            </a:extLst>
          </p:cNvPr>
          <p:cNvPicPr>
            <a:picLocks noChangeAspect="1" noChangeArrowheads="1"/>
          </p:cNvPicPr>
          <p:nvPr/>
        </p:nvPicPr>
        <p:blipFill rotWithShape="1">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BE9DBE-4A5E-8CCE-BD2C-A5457F33978F}"/>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73AA2E4-2E58-D487-A5AC-112100F2887D}"/>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extBox 2">
            <a:extLst>
              <a:ext uri="{FF2B5EF4-FFF2-40B4-BE49-F238E27FC236}">
                <a16:creationId xmlns:a16="http://schemas.microsoft.com/office/drawing/2014/main" id="{83990246-781B-740E-DF6A-89DE51987D19}"/>
              </a:ext>
            </a:extLst>
          </p:cNvPr>
          <p:cNvSpPr txBox="1"/>
          <p:nvPr/>
        </p:nvSpPr>
        <p:spPr>
          <a:xfrm>
            <a:off x="2339686" y="498764"/>
            <a:ext cx="7344641" cy="5724644"/>
          </a:xfrm>
          <a:prstGeom prst="rect">
            <a:avLst/>
          </a:prstGeom>
          <a:noFill/>
        </p:spPr>
        <p:txBody>
          <a:bodyPr wrap="square" rtlCol="0">
            <a:spAutoFit/>
          </a:bodyPr>
          <a:lstStyle/>
          <a:p>
            <a:r>
              <a:rPr lang="en-US" sz="6000" dirty="0"/>
              <a:t>Immediate issues -</a:t>
            </a:r>
          </a:p>
          <a:p>
            <a:endParaRPr lang="en-US" dirty="0"/>
          </a:p>
          <a:p>
            <a:pPr marL="285750" indent="-285750">
              <a:buFont typeface="Arial" panose="020B0604020202020204" pitchFamily="34" charset="0"/>
              <a:buChar char="•"/>
            </a:pPr>
            <a:r>
              <a:rPr lang="en-US" sz="3600" dirty="0"/>
              <a:t>Conclusion of FY 25 Appropriations process – March 14 </a:t>
            </a:r>
          </a:p>
          <a:p>
            <a:pPr marL="742950" lvl="1" indent="-285750">
              <a:buFont typeface="Arial" panose="020B0604020202020204" pitchFamily="34" charset="0"/>
              <a:buChar char="•"/>
            </a:pPr>
            <a:r>
              <a:rPr lang="en-US" sz="3600" dirty="0"/>
              <a:t>Prohibition on finalization of speed limiter rule </a:t>
            </a:r>
          </a:p>
          <a:p>
            <a:pPr marL="742950" lvl="1" indent="-285750">
              <a:buFont typeface="Arial" panose="020B0604020202020204" pitchFamily="34" charset="0"/>
              <a:buChar char="•"/>
            </a:pPr>
            <a:r>
              <a:rPr lang="en-US" sz="3600" dirty="0"/>
              <a:t>Prohibition on NYC Congestion pricing moving forward </a:t>
            </a:r>
          </a:p>
          <a:p>
            <a:pPr marL="742950" lvl="1" indent="-285750">
              <a:buFont typeface="Arial" panose="020B0604020202020204" pitchFamily="34" charset="0"/>
              <a:buChar char="•"/>
            </a:pPr>
            <a:endParaRPr lang="en-US" sz="3600" dirty="0"/>
          </a:p>
          <a:p>
            <a:endParaRPr lang="en-US" dirty="0"/>
          </a:p>
          <a:p>
            <a:endParaRPr lang="en-US" dirty="0"/>
          </a:p>
        </p:txBody>
      </p:sp>
    </p:spTree>
    <p:extLst>
      <p:ext uri="{BB962C8B-B14F-4D97-AF65-F5344CB8AC3E}">
        <p14:creationId xmlns:p14="http://schemas.microsoft.com/office/powerpoint/2010/main" val="236227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F9104-D965-AB8A-9466-3BFC1861A5CE}"/>
            </a:ext>
          </a:extLst>
        </p:cNvPr>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C6C6FA10-5A38-D540-34CB-28E0A8852390}"/>
              </a:ext>
            </a:extLst>
          </p:cNvPr>
          <p:cNvPicPr>
            <a:picLocks noChangeAspect="1" noChangeArrowheads="1"/>
          </p:cNvPicPr>
          <p:nvPr/>
        </p:nvPicPr>
        <p:blipFill rotWithShape="1">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F8004E4-374B-1999-98C0-670C9C39B9E5}"/>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23E2C07-BACD-5325-AE34-7B3FF35183D6}"/>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extBox 2">
            <a:extLst>
              <a:ext uri="{FF2B5EF4-FFF2-40B4-BE49-F238E27FC236}">
                <a16:creationId xmlns:a16="http://schemas.microsoft.com/office/drawing/2014/main" id="{8AECF999-BB44-42A0-651A-C6796511278C}"/>
              </a:ext>
            </a:extLst>
          </p:cNvPr>
          <p:cNvSpPr txBox="1"/>
          <p:nvPr/>
        </p:nvSpPr>
        <p:spPr>
          <a:xfrm>
            <a:off x="2339686" y="826588"/>
            <a:ext cx="7512628" cy="6278642"/>
          </a:xfrm>
          <a:prstGeom prst="rect">
            <a:avLst/>
          </a:prstGeom>
          <a:noFill/>
        </p:spPr>
        <p:txBody>
          <a:bodyPr wrap="square" rtlCol="0">
            <a:spAutoFit/>
          </a:bodyPr>
          <a:lstStyle/>
          <a:p>
            <a:r>
              <a:rPr lang="en-US" sz="6000" dirty="0"/>
              <a:t>Immediate issues -</a:t>
            </a:r>
          </a:p>
          <a:p>
            <a:endParaRPr lang="en-US" dirty="0"/>
          </a:p>
          <a:p>
            <a:pPr marL="285750" indent="-285750">
              <a:buFont typeface="Arial" panose="020B0604020202020204" pitchFamily="34" charset="0"/>
              <a:buChar char="•"/>
            </a:pPr>
            <a:r>
              <a:rPr lang="en-US" sz="3600" dirty="0"/>
              <a:t>Reconciliation </a:t>
            </a:r>
          </a:p>
          <a:p>
            <a:pPr marL="742950" lvl="1" indent="-285750">
              <a:buFont typeface="Arial" panose="020B0604020202020204" pitchFamily="34" charset="0"/>
              <a:buChar char="•"/>
            </a:pPr>
            <a:r>
              <a:rPr lang="en-US" sz="3600" dirty="0"/>
              <a:t>House – Big Beautiful Bill</a:t>
            </a:r>
          </a:p>
          <a:p>
            <a:pPr marL="742950" lvl="1" indent="-285750">
              <a:buFont typeface="Arial" panose="020B0604020202020204" pitchFamily="34" charset="0"/>
              <a:buChar char="•"/>
            </a:pPr>
            <a:r>
              <a:rPr lang="en-US" sz="3600" dirty="0"/>
              <a:t>Senate – Two bills - immigration, border and energy policy,  </a:t>
            </a:r>
          </a:p>
          <a:p>
            <a:pPr marL="742950" lvl="1" indent="-285750">
              <a:buFont typeface="Arial" panose="020B0604020202020204" pitchFamily="34" charset="0"/>
              <a:buChar char="•"/>
            </a:pPr>
            <a:r>
              <a:rPr lang="en-US" sz="3600" dirty="0"/>
              <a:t>Second for tax legislation.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742950" lvl="1" indent="-285750">
              <a:buFont typeface="Arial" panose="020B0604020202020204" pitchFamily="34" charset="0"/>
              <a:buChar char="•"/>
            </a:pPr>
            <a:endParaRPr lang="en-US" sz="3600" dirty="0"/>
          </a:p>
          <a:p>
            <a:endParaRPr lang="en-US" dirty="0"/>
          </a:p>
          <a:p>
            <a:endParaRPr lang="en-US" dirty="0"/>
          </a:p>
        </p:txBody>
      </p:sp>
    </p:spTree>
    <p:extLst>
      <p:ext uri="{BB962C8B-B14F-4D97-AF65-F5344CB8AC3E}">
        <p14:creationId xmlns:p14="http://schemas.microsoft.com/office/powerpoint/2010/main" val="378138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95AD-1F90-F4EE-B61B-14A5FAD2C073}"/>
            </a:ext>
          </a:extLst>
        </p:cNvPr>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C2501FDE-2D77-003C-A2AB-C94B8FD563F3}"/>
              </a:ext>
            </a:extLst>
          </p:cNvPr>
          <p:cNvPicPr>
            <a:picLocks noChangeAspect="1" noChangeArrowheads="1"/>
          </p:cNvPicPr>
          <p:nvPr/>
        </p:nvPicPr>
        <p:blipFill rotWithShape="1">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EEF45DB-B574-ABC8-D3B3-6F1450219A28}"/>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7AF396D-D4F8-E11B-2ADF-A6BF0BA23127}"/>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extBox 2">
            <a:extLst>
              <a:ext uri="{FF2B5EF4-FFF2-40B4-BE49-F238E27FC236}">
                <a16:creationId xmlns:a16="http://schemas.microsoft.com/office/drawing/2014/main" id="{516132B7-C2A5-52D2-19E3-EADB199CC9DA}"/>
              </a:ext>
            </a:extLst>
          </p:cNvPr>
          <p:cNvSpPr txBox="1"/>
          <p:nvPr/>
        </p:nvSpPr>
        <p:spPr>
          <a:xfrm>
            <a:off x="1776845" y="78442"/>
            <a:ext cx="8562110" cy="7940635"/>
          </a:xfrm>
          <a:prstGeom prst="rect">
            <a:avLst/>
          </a:prstGeom>
          <a:noFill/>
        </p:spPr>
        <p:txBody>
          <a:bodyPr wrap="square" rtlCol="0">
            <a:spAutoFit/>
          </a:bodyPr>
          <a:lstStyle/>
          <a:p>
            <a:r>
              <a:rPr lang="en-US" sz="6000" dirty="0"/>
              <a:t>Immediate issues -</a:t>
            </a:r>
          </a:p>
          <a:p>
            <a:endParaRPr lang="en-US" dirty="0"/>
          </a:p>
          <a:p>
            <a:pPr marL="285750" indent="-285750">
              <a:buFont typeface="Arial" panose="020B0604020202020204" pitchFamily="34" charset="0"/>
              <a:buChar char="•"/>
            </a:pPr>
            <a:r>
              <a:rPr lang="en-US" sz="3600" dirty="0"/>
              <a:t>Infrastructure Reauthorization – </a:t>
            </a:r>
          </a:p>
          <a:p>
            <a:pPr marL="742950" lvl="1" indent="-285750">
              <a:buFont typeface="Arial" panose="020B0604020202020204" pitchFamily="34" charset="0"/>
              <a:buChar char="•"/>
            </a:pPr>
            <a:r>
              <a:rPr lang="en-US" sz="3600" dirty="0"/>
              <a:t>Expires September 30, 2026 </a:t>
            </a:r>
          </a:p>
          <a:p>
            <a:pPr marL="742950" lvl="1" indent="-285750">
              <a:buFont typeface="Arial" panose="020B0604020202020204" pitchFamily="34" charset="0"/>
              <a:buChar char="•"/>
            </a:pPr>
            <a:r>
              <a:rPr lang="en-US" sz="3600" dirty="0"/>
              <a:t>Insurance limits</a:t>
            </a:r>
          </a:p>
          <a:p>
            <a:pPr marL="742950" lvl="1" indent="-285750">
              <a:buFont typeface="Arial" panose="020B0604020202020204" pitchFamily="34" charset="0"/>
              <a:buChar char="•"/>
            </a:pPr>
            <a:r>
              <a:rPr lang="en-US" sz="3600" dirty="0"/>
              <a:t>Safety technology mandates and regulation </a:t>
            </a:r>
          </a:p>
          <a:p>
            <a:pPr marL="742950" lvl="1" indent="-285750">
              <a:buFont typeface="Arial" panose="020B0604020202020204" pitchFamily="34" charset="0"/>
              <a:buChar char="•"/>
            </a:pPr>
            <a:r>
              <a:rPr lang="en-US" sz="3600" dirty="0"/>
              <a:t>Clarifying over the road toll parity </a:t>
            </a:r>
          </a:p>
          <a:p>
            <a:pPr marL="742950" lvl="1" indent="-285750">
              <a:buFont typeface="Arial" panose="020B0604020202020204" pitchFamily="34" charset="0"/>
              <a:buChar char="•"/>
            </a:pPr>
            <a:r>
              <a:rPr lang="en-US" sz="3600" dirty="0"/>
              <a:t>Preserving charter bus protections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742950" lvl="1" indent="-285750">
              <a:buFont typeface="Arial" panose="020B0604020202020204" pitchFamily="34" charset="0"/>
              <a:buChar char="•"/>
            </a:pPr>
            <a:endParaRPr lang="en-US" sz="3600" dirty="0"/>
          </a:p>
          <a:p>
            <a:endParaRPr lang="en-US" dirty="0"/>
          </a:p>
          <a:p>
            <a:endParaRPr lang="en-US" dirty="0"/>
          </a:p>
        </p:txBody>
      </p:sp>
    </p:spTree>
    <p:extLst>
      <p:ext uri="{BB962C8B-B14F-4D97-AF65-F5344CB8AC3E}">
        <p14:creationId xmlns:p14="http://schemas.microsoft.com/office/powerpoint/2010/main" val="219046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nges to the 2021 Regulations and new governance system for the Fund as  of 2022 - EURIMAGES">
            <a:extLst>
              <a:ext uri="{FF2B5EF4-FFF2-40B4-BE49-F238E27FC236}">
                <a16:creationId xmlns:a16="http://schemas.microsoft.com/office/drawing/2014/main" id="{56604CF8-44C0-390E-AB23-39DD9450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6427" cy="6109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shington dc monument and capitol ...">
            <a:extLst>
              <a:ext uri="{FF2B5EF4-FFF2-40B4-BE49-F238E27FC236}">
                <a16:creationId xmlns:a16="http://schemas.microsoft.com/office/drawing/2014/main" id="{9041E1D1-4310-C425-BA04-53B1AD1D6586}"/>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BE9DBE-4A5E-8CCE-BD2C-A5457F33978F}"/>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29DBD89-3940-866B-FB2C-24CD3343459B}"/>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115813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6389-C24F-A67B-8382-58AE58B57FC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6A0F56-F711-0036-1705-57CD0CE9672E}"/>
              </a:ext>
            </a:extLst>
          </p:cNvPr>
          <p:cNvPicPr>
            <a:picLocks noChangeAspect="1"/>
          </p:cNvPicPr>
          <p:nvPr/>
        </p:nvPicPr>
        <p:blipFill>
          <a:blip r:embed="rId2">
            <a:alphaModFix amt="35000"/>
          </a:blip>
          <a:stretch>
            <a:fillRect/>
          </a:stretch>
        </p:blipFill>
        <p:spPr>
          <a:xfrm>
            <a:off x="0" y="0"/>
            <a:ext cx="6993082" cy="6109854"/>
          </a:xfrm>
          <a:prstGeom prst="rect">
            <a:avLst/>
          </a:prstGeom>
        </p:spPr>
      </p:pic>
      <p:sp>
        <p:nvSpPr>
          <p:cNvPr id="14" name="Rectangle 13">
            <a:extLst>
              <a:ext uri="{FF2B5EF4-FFF2-40B4-BE49-F238E27FC236}">
                <a16:creationId xmlns:a16="http://schemas.microsoft.com/office/drawing/2014/main" id="{DADC5308-3017-726D-9DC6-E59A0C971B12}"/>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3BA9066-1BFF-19E2-1296-627E685B59E9}"/>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7" name="Picture 6">
            <a:extLst>
              <a:ext uri="{FF2B5EF4-FFF2-40B4-BE49-F238E27FC236}">
                <a16:creationId xmlns:a16="http://schemas.microsoft.com/office/drawing/2014/main" id="{D111C493-F862-9E4A-DCDB-EFD20F55D54A}"/>
              </a:ext>
            </a:extLst>
          </p:cNvPr>
          <p:cNvPicPr>
            <a:picLocks noChangeAspect="1"/>
          </p:cNvPicPr>
          <p:nvPr/>
        </p:nvPicPr>
        <p:blipFill>
          <a:blip r:embed="rId3"/>
          <a:stretch>
            <a:fillRect/>
          </a:stretch>
        </p:blipFill>
        <p:spPr>
          <a:xfrm>
            <a:off x="5288973" y="186092"/>
            <a:ext cx="6539345" cy="1124107"/>
          </a:xfrm>
          <a:prstGeom prst="rect">
            <a:avLst/>
          </a:prstGeom>
        </p:spPr>
      </p:pic>
      <p:pic>
        <p:nvPicPr>
          <p:cNvPr id="9" name="Picture 8">
            <a:extLst>
              <a:ext uri="{FF2B5EF4-FFF2-40B4-BE49-F238E27FC236}">
                <a16:creationId xmlns:a16="http://schemas.microsoft.com/office/drawing/2014/main" id="{E7E1CA2F-52BA-FF4B-0E61-4A34FA895AA0}"/>
              </a:ext>
            </a:extLst>
          </p:cNvPr>
          <p:cNvPicPr>
            <a:picLocks noChangeAspect="1"/>
          </p:cNvPicPr>
          <p:nvPr/>
        </p:nvPicPr>
        <p:blipFill>
          <a:blip r:embed="rId4"/>
          <a:stretch>
            <a:fillRect/>
          </a:stretch>
        </p:blipFill>
        <p:spPr>
          <a:xfrm>
            <a:off x="5288972" y="1310199"/>
            <a:ext cx="6296891" cy="2201928"/>
          </a:xfrm>
          <a:prstGeom prst="rect">
            <a:avLst/>
          </a:prstGeom>
        </p:spPr>
      </p:pic>
      <p:pic>
        <p:nvPicPr>
          <p:cNvPr id="10" name="Picture 9">
            <a:extLst>
              <a:ext uri="{FF2B5EF4-FFF2-40B4-BE49-F238E27FC236}">
                <a16:creationId xmlns:a16="http://schemas.microsoft.com/office/drawing/2014/main" id="{E944D242-6B13-81E9-9A16-F85C5EE3FC42}"/>
              </a:ext>
            </a:extLst>
          </p:cNvPr>
          <p:cNvPicPr>
            <a:picLocks noChangeAspect="1"/>
          </p:cNvPicPr>
          <p:nvPr/>
        </p:nvPicPr>
        <p:blipFill>
          <a:blip r:embed="rId5"/>
          <a:stretch>
            <a:fillRect/>
          </a:stretch>
        </p:blipFill>
        <p:spPr>
          <a:xfrm>
            <a:off x="2751820" y="187980"/>
            <a:ext cx="2537152" cy="3168284"/>
          </a:xfrm>
          <a:prstGeom prst="rect">
            <a:avLst/>
          </a:prstGeom>
        </p:spPr>
      </p:pic>
      <p:pic>
        <p:nvPicPr>
          <p:cNvPr id="11" name="Picture 10">
            <a:extLst>
              <a:ext uri="{FF2B5EF4-FFF2-40B4-BE49-F238E27FC236}">
                <a16:creationId xmlns:a16="http://schemas.microsoft.com/office/drawing/2014/main" id="{F5E64169-CA4A-E843-8D24-D7911E291B94}"/>
              </a:ext>
            </a:extLst>
          </p:cNvPr>
          <p:cNvPicPr>
            <a:picLocks noChangeAspect="1"/>
          </p:cNvPicPr>
          <p:nvPr/>
        </p:nvPicPr>
        <p:blipFill>
          <a:blip r:embed="rId6"/>
          <a:stretch>
            <a:fillRect/>
          </a:stretch>
        </p:blipFill>
        <p:spPr>
          <a:xfrm>
            <a:off x="7239432" y="3955551"/>
            <a:ext cx="2638425" cy="1733550"/>
          </a:xfrm>
          <a:prstGeom prst="rect">
            <a:avLst/>
          </a:prstGeom>
        </p:spPr>
      </p:pic>
    </p:spTree>
    <p:extLst>
      <p:ext uri="{BB962C8B-B14F-4D97-AF65-F5344CB8AC3E}">
        <p14:creationId xmlns:p14="http://schemas.microsoft.com/office/powerpoint/2010/main" val="285769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9041E1D1-4310-C425-BA04-53B1AD1D6586}"/>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BE9DBE-4A5E-8CCE-BD2C-A5457F33978F}"/>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A15E3AE-4B2F-6ADE-89F2-D810759CBB54}"/>
              </a:ext>
            </a:extLst>
          </p:cNvPr>
          <p:cNvPicPr>
            <a:picLocks noChangeAspect="1"/>
          </p:cNvPicPr>
          <p:nvPr/>
        </p:nvPicPr>
        <p:blipFill rotWithShape="1">
          <a:blip r:embed="rId3"/>
          <a:srcRect l="-68" r="1451" b="2"/>
          <a:stretch/>
        </p:blipFill>
        <p:spPr>
          <a:xfrm>
            <a:off x="10783745" y="4889886"/>
            <a:ext cx="1236898" cy="1219968"/>
          </a:xfrm>
          <a:prstGeom prst="rect">
            <a:avLst/>
          </a:prstGeom>
        </p:spPr>
      </p:pic>
      <p:sp>
        <p:nvSpPr>
          <p:cNvPr id="5" name="Title 1">
            <a:extLst>
              <a:ext uri="{FF2B5EF4-FFF2-40B4-BE49-F238E27FC236}">
                <a16:creationId xmlns:a16="http://schemas.microsoft.com/office/drawing/2014/main" id="{4032ADBC-4342-6EC8-6BF2-ABB940806375}"/>
              </a:ext>
            </a:extLst>
          </p:cNvPr>
          <p:cNvSpPr txBox="1">
            <a:spLocks/>
          </p:cNvSpPr>
          <p:nvPr/>
        </p:nvSpPr>
        <p:spPr>
          <a:xfrm>
            <a:off x="716973" y="330606"/>
            <a:ext cx="10395066" cy="56491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b="1" i="0" kern="1200">
                <a:solidFill>
                  <a:srgbClr val="2E5496"/>
                </a:solidFill>
                <a:latin typeface="Arial"/>
                <a:ea typeface="+mj-ea"/>
                <a:cs typeface="Arial"/>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E5496"/>
                </a:solidFill>
                <a:effectLst/>
                <a:uLnTx/>
                <a:uFillTx/>
                <a:latin typeface="Arial"/>
                <a:ea typeface="+mj-ea"/>
                <a:cs typeface="Arial"/>
              </a:rPr>
              <a:t>U.S. Department of Labor</a:t>
            </a:r>
          </a:p>
          <a:p>
            <a:pPr marL="0" marR="0" lvl="0" indent="0" defTabSz="914400" rtl="0" eaLnBrk="1" fontAlgn="auto" latinLnBrk="0" hangingPunct="1">
              <a:lnSpc>
                <a:spcPct val="90000"/>
              </a:lnSpc>
              <a:spcBef>
                <a:spcPct val="0"/>
              </a:spcBef>
              <a:spcAft>
                <a:spcPts val="0"/>
              </a:spcAft>
              <a:buClrTx/>
              <a:buSzTx/>
              <a:buFontTx/>
              <a:buNone/>
              <a:tabLst/>
              <a:defRPr/>
            </a:pPr>
            <a:r>
              <a:rPr lang="en-US" sz="3200" dirty="0"/>
              <a:t>Small Vehicle Exemption</a:t>
            </a:r>
            <a:endParaRPr kumimoji="0" lang="en-US" sz="3200" b="1" i="0" u="none" strike="noStrike" kern="1200" cap="none" spc="0" normalizeH="0" baseline="0" noProof="0" dirty="0">
              <a:ln>
                <a:noFill/>
              </a:ln>
              <a:solidFill>
                <a:srgbClr val="2E5496"/>
              </a:solidFill>
              <a:effectLst/>
              <a:uLnTx/>
              <a:uFillTx/>
              <a:latin typeface="Arial"/>
              <a:ea typeface="+mj-ea"/>
              <a:cs typeface="Arial"/>
            </a:endParaRPr>
          </a:p>
        </p:txBody>
      </p:sp>
      <p:sp>
        <p:nvSpPr>
          <p:cNvPr id="2" name="Rectangle 1">
            <a:extLst>
              <a:ext uri="{FF2B5EF4-FFF2-40B4-BE49-F238E27FC236}">
                <a16:creationId xmlns:a16="http://schemas.microsoft.com/office/drawing/2014/main" id="{8EEC6844-0049-A655-F7CF-17F0D405FD67}"/>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BB302B41-E721-8330-B810-BBFE9493571A}"/>
              </a:ext>
            </a:extLst>
          </p:cNvPr>
          <p:cNvSpPr txBox="1"/>
          <p:nvPr/>
        </p:nvSpPr>
        <p:spPr>
          <a:xfrm>
            <a:off x="1153391" y="963531"/>
            <a:ext cx="9630354" cy="5078313"/>
          </a:xfrm>
          <a:prstGeom prst="rect">
            <a:avLst/>
          </a:prstGeom>
          <a:noFill/>
        </p:spPr>
        <p:txBody>
          <a:bodyPr wrap="square" rtlCol="0">
            <a:spAutoFit/>
          </a:bodyPr>
          <a:lstStyle/>
          <a:p>
            <a:pPr marL="342900" marR="0" indent="-342900" algn="l">
              <a:buAutoNum type="arabicPeriod"/>
            </a:pPr>
            <a:r>
              <a:rPr lang="en-US" sz="1800" b="0" i="0" u="none" strike="noStrike" baseline="0" dirty="0">
                <a:solidFill>
                  <a:srgbClr val="000000"/>
                </a:solidFill>
                <a:latin typeface="Arial" panose="020B0604020202020204" pitchFamily="34" charset="0"/>
              </a:rPr>
              <a:t>The employee’s work, in whole or in part, is that of a driver, driver's helper, loader or mechanic affecting the safety of operation of motor vehicles weighing 10,000 pounds or less in transportation on public highways in interstate or foreign commerce, except vehicles: </a:t>
            </a:r>
          </a:p>
          <a:p>
            <a:pPr marR="0" algn="l"/>
            <a:endParaRPr lang="en-US" sz="1800" b="0" i="0" u="none" strike="noStrike" baseline="0" dirty="0">
              <a:solidFill>
                <a:srgbClr val="000000"/>
              </a:solidFill>
              <a:latin typeface="Arial" panose="020B0604020202020204" pitchFamily="34" charset="0"/>
            </a:endParaRPr>
          </a:p>
          <a:p>
            <a:pPr marR="0" algn="l"/>
            <a:r>
              <a:rPr lang="en-US" sz="1800" b="0" i="0" u="none" strike="noStrike" baseline="0" dirty="0">
                <a:solidFill>
                  <a:srgbClr val="000000"/>
                </a:solidFill>
                <a:latin typeface="Arial" panose="020B0604020202020204" pitchFamily="34" charset="0"/>
              </a:rPr>
              <a:t>	(a) Designed or used to transport more than 8 passengers, including the driver, for 	compensation; or </a:t>
            </a:r>
          </a:p>
          <a:p>
            <a:pPr marR="0" algn="l"/>
            <a:r>
              <a:rPr lang="en-US" sz="1800" b="0" i="0" u="none" strike="noStrike" baseline="0" dirty="0">
                <a:solidFill>
                  <a:srgbClr val="000000"/>
                </a:solidFill>
                <a:latin typeface="Arial" panose="020B0604020202020204" pitchFamily="34" charset="0"/>
              </a:rPr>
              <a:t>	(b) Designed or used to transport more than 15 passengers, including the driver, 	not used to transport passengers for compensation; or </a:t>
            </a:r>
          </a:p>
          <a:p>
            <a:pPr marR="0" algn="l"/>
            <a:r>
              <a:rPr lang="en-US" sz="1800" b="0" i="0" u="none" strike="noStrike" baseline="0" dirty="0">
                <a:solidFill>
                  <a:srgbClr val="000000"/>
                </a:solidFill>
                <a:latin typeface="Arial" panose="020B0604020202020204" pitchFamily="34" charset="0"/>
              </a:rPr>
              <a:t>	(c) Used in transporting hazardous material, requiring placarding under regulations 	prescribed by the Secretary of Transportation; and </a:t>
            </a:r>
          </a:p>
          <a:p>
            <a:pPr marR="0" algn="l"/>
            <a:endParaRPr lang="en-US" sz="1800" b="0" i="0" u="none" strike="noStrike" baseline="0" dirty="0">
              <a:solidFill>
                <a:srgbClr val="000000"/>
              </a:solidFill>
              <a:latin typeface="Arial" panose="020B0604020202020204" pitchFamily="34" charset="0"/>
            </a:endParaRPr>
          </a:p>
          <a:p>
            <a:pPr marR="0" algn="l"/>
            <a:r>
              <a:rPr lang="en-US" sz="1800" b="0" i="0" u="none" strike="noStrike" baseline="0" dirty="0">
                <a:solidFill>
                  <a:srgbClr val="000000"/>
                </a:solidFill>
                <a:latin typeface="Arial" panose="020B0604020202020204" pitchFamily="34" charset="0"/>
              </a:rPr>
              <a:t>2. The employee performs duties on motor vehicles weighing 10,000 pounds or less. </a:t>
            </a:r>
          </a:p>
          <a:p>
            <a:pPr marR="0" algn="l"/>
            <a:endParaRPr lang="en-US" sz="1800" b="0" i="0" u="none" strike="noStrike" baseline="0" dirty="0">
              <a:solidFill>
                <a:srgbClr val="000000"/>
              </a:solidFill>
              <a:latin typeface="Arial" panose="020B0604020202020204" pitchFamily="34" charset="0"/>
            </a:endParaRPr>
          </a:p>
          <a:p>
            <a:pPr marR="0" algn="l"/>
            <a:r>
              <a:rPr lang="en-US" sz="1800" b="0" i="0" u="none" strike="noStrike" baseline="0" dirty="0">
                <a:solidFill>
                  <a:srgbClr val="000000"/>
                </a:solidFill>
                <a:latin typeface="Arial" panose="020B0604020202020204" pitchFamily="34" charset="0"/>
              </a:rPr>
              <a:t>The Section 13(b)(1) exemption does not apply to an employee in such work weeks even though the employee's duties may also affect the safety of operation of motor vehicles weighing greater than 10,000 pounds, or other vehicles listed in subsections (a), (b) and (c) above, in the same work week. </a:t>
            </a:r>
            <a:endParaRPr lang="en-US" dirty="0"/>
          </a:p>
        </p:txBody>
      </p:sp>
    </p:spTree>
    <p:extLst>
      <p:ext uri="{BB962C8B-B14F-4D97-AF65-F5344CB8AC3E}">
        <p14:creationId xmlns:p14="http://schemas.microsoft.com/office/powerpoint/2010/main" val="22039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dc monument and capitol ...">
            <a:extLst>
              <a:ext uri="{FF2B5EF4-FFF2-40B4-BE49-F238E27FC236}">
                <a16:creationId xmlns:a16="http://schemas.microsoft.com/office/drawing/2014/main" id="{9041E1D1-4310-C425-BA04-53B1AD1D6586}"/>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8981" r="28980" b="48182"/>
          <a:stretch/>
        </p:blipFill>
        <p:spPr bwMode="auto">
          <a:xfrm>
            <a:off x="93519" y="4769427"/>
            <a:ext cx="1371600" cy="1340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BE9DBE-4A5E-8CCE-BD2C-A5457F33978F}"/>
              </a:ext>
            </a:extLst>
          </p:cNvPr>
          <p:cNvSpPr/>
          <p:nvPr/>
        </p:nvSpPr>
        <p:spPr>
          <a:xfrm>
            <a:off x="0" y="6504710"/>
            <a:ext cx="12192000" cy="35329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919F2E-CD77-5ECF-D768-5631F0E0297B}"/>
              </a:ext>
            </a:extLst>
          </p:cNvPr>
          <p:cNvSpPr txBox="1"/>
          <p:nvPr/>
        </p:nvSpPr>
        <p:spPr>
          <a:xfrm>
            <a:off x="254000" y="382012"/>
            <a:ext cx="5547361" cy="3046988"/>
          </a:xfrm>
          <a:prstGeom prst="rect">
            <a:avLst/>
          </a:prstGeom>
          <a:noFill/>
        </p:spPr>
        <p:txBody>
          <a:bodyPr wrap="square" rtlCol="0">
            <a:spAutoFit/>
          </a:bodyPr>
          <a:lstStyle/>
          <a:p>
            <a:r>
              <a:rPr lang="en-US" sz="4800" b="1" dirty="0"/>
              <a:t>Tolling: </a:t>
            </a:r>
          </a:p>
          <a:p>
            <a:r>
              <a:rPr lang="en-US" sz="4800" b="1" dirty="0"/>
              <a:t>Equal Access for Over-the-Road Buses</a:t>
            </a:r>
          </a:p>
        </p:txBody>
      </p:sp>
      <p:sp>
        <p:nvSpPr>
          <p:cNvPr id="2" name="Rectangle 1">
            <a:extLst>
              <a:ext uri="{FF2B5EF4-FFF2-40B4-BE49-F238E27FC236}">
                <a16:creationId xmlns:a16="http://schemas.microsoft.com/office/drawing/2014/main" id="{339FA38E-AEC4-DA7F-835C-025D8136931F}"/>
              </a:ext>
            </a:extLst>
          </p:cNvPr>
          <p:cNvSpPr/>
          <p:nvPr/>
        </p:nvSpPr>
        <p:spPr>
          <a:xfrm>
            <a:off x="0" y="6109854"/>
            <a:ext cx="12192000" cy="249382"/>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4842495E-035A-3FF9-AC5A-555DBF90F012}"/>
              </a:ext>
            </a:extLst>
          </p:cNvPr>
          <p:cNvSpPr txBox="1"/>
          <p:nvPr/>
        </p:nvSpPr>
        <p:spPr>
          <a:xfrm>
            <a:off x="254000" y="3572162"/>
            <a:ext cx="4411979" cy="923330"/>
          </a:xfrm>
          <a:prstGeom prst="rect">
            <a:avLst/>
          </a:prstGeom>
          <a:noFill/>
        </p:spPr>
        <p:txBody>
          <a:bodyPr wrap="square">
            <a:spAutoFit/>
          </a:bodyPr>
          <a:lstStyle/>
          <a:p>
            <a:r>
              <a:rPr lang="en-US" dirty="0">
                <a:hlinkClick r:id="rId4"/>
              </a:rPr>
              <a:t>https://www.fhwa.dot.gov/ipd/tolling_and_pricing/tolling_pricing/active_agreements.aspx</a:t>
            </a:r>
            <a:r>
              <a:rPr lang="en-US" dirty="0"/>
              <a:t> </a:t>
            </a:r>
          </a:p>
        </p:txBody>
      </p:sp>
      <p:pic>
        <p:nvPicPr>
          <p:cNvPr id="8" name="Picture 7">
            <a:extLst>
              <a:ext uri="{FF2B5EF4-FFF2-40B4-BE49-F238E27FC236}">
                <a16:creationId xmlns:a16="http://schemas.microsoft.com/office/drawing/2014/main" id="{372854BE-C774-7FF7-4263-D677DC3EA32D}"/>
              </a:ext>
            </a:extLst>
          </p:cNvPr>
          <p:cNvPicPr>
            <a:picLocks noChangeAspect="1"/>
          </p:cNvPicPr>
          <p:nvPr/>
        </p:nvPicPr>
        <p:blipFill rotWithShape="1">
          <a:blip r:embed="rId5"/>
          <a:srcRect l="9375" t="10909" r="39830" b="5570"/>
          <a:stretch/>
        </p:blipFill>
        <p:spPr>
          <a:xfrm>
            <a:off x="5673436" y="96955"/>
            <a:ext cx="6425045" cy="5942475"/>
          </a:xfrm>
          <a:prstGeom prst="rect">
            <a:avLst/>
          </a:prstGeom>
        </p:spPr>
      </p:pic>
    </p:spTree>
    <p:extLst>
      <p:ext uri="{BB962C8B-B14F-4D97-AF65-F5344CB8AC3E}">
        <p14:creationId xmlns:p14="http://schemas.microsoft.com/office/powerpoint/2010/main" val="412207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3091</TotalTime>
  <Words>484</Words>
  <Application>Microsoft Office PowerPoint</Application>
  <PresentationFormat>Widescreen</PresentationFormat>
  <Paragraphs>94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Berlin Sans FB Demi</vt:lpstr>
      <vt:lpstr>Franklin Gothic 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 Presley</dc:creator>
  <cp:lastModifiedBy>Ken Presley</cp:lastModifiedBy>
  <cp:revision>44</cp:revision>
  <dcterms:created xsi:type="dcterms:W3CDTF">2024-06-23T19:29:04Z</dcterms:created>
  <dcterms:modified xsi:type="dcterms:W3CDTF">2025-03-12T12:06:40Z</dcterms:modified>
</cp:coreProperties>
</file>